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8" r:id="rId1"/>
    <p:sldMasterId id="2147483892" r:id="rId2"/>
    <p:sldMasterId id="2147483906" r:id="rId3"/>
    <p:sldMasterId id="2147483918" r:id="rId4"/>
  </p:sldMasterIdLst>
  <p:notesMasterIdLst>
    <p:notesMasterId r:id="rId47"/>
  </p:notesMasterIdLst>
  <p:sldIdLst>
    <p:sldId id="708" r:id="rId5"/>
    <p:sldId id="709" r:id="rId6"/>
    <p:sldId id="571" r:id="rId7"/>
    <p:sldId id="707" r:id="rId8"/>
    <p:sldId id="670" r:id="rId9"/>
    <p:sldId id="675" r:id="rId10"/>
    <p:sldId id="672" r:id="rId11"/>
    <p:sldId id="676" r:id="rId12"/>
    <p:sldId id="677" r:id="rId13"/>
    <p:sldId id="673" r:id="rId14"/>
    <p:sldId id="678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87" r:id="rId23"/>
    <p:sldId id="688" r:id="rId24"/>
    <p:sldId id="691" r:id="rId25"/>
    <p:sldId id="692" r:id="rId26"/>
    <p:sldId id="700" r:id="rId27"/>
    <p:sldId id="693" r:id="rId28"/>
    <p:sldId id="694" r:id="rId29"/>
    <p:sldId id="695" r:id="rId30"/>
    <p:sldId id="698" r:id="rId31"/>
    <p:sldId id="699" r:id="rId32"/>
    <p:sldId id="701" r:id="rId33"/>
    <p:sldId id="582" r:id="rId34"/>
    <p:sldId id="583" r:id="rId35"/>
    <p:sldId id="706" r:id="rId36"/>
    <p:sldId id="646" r:id="rId37"/>
    <p:sldId id="647" r:id="rId38"/>
    <p:sldId id="585" r:id="rId39"/>
    <p:sldId id="586" r:id="rId40"/>
    <p:sldId id="591" r:id="rId41"/>
    <p:sldId id="592" r:id="rId42"/>
    <p:sldId id="653" r:id="rId43"/>
    <p:sldId id="594" r:id="rId44"/>
    <p:sldId id="626" r:id="rId45"/>
    <p:sldId id="659" r:id="rId4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18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50" autoAdjust="0"/>
    <p:restoredTop sz="71838" autoAdjust="0"/>
  </p:normalViewPr>
  <p:slideViewPr>
    <p:cSldViewPr>
      <p:cViewPr varScale="1">
        <p:scale>
          <a:sx n="92" d="100"/>
          <a:sy n="92" d="100"/>
        </p:scale>
        <p:origin x="2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3C703-3DB6-40F5-95FE-910D6F95DF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rmal_(geometry)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C703-3DB6-40F5-95FE-910D6F95DFD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7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C703-3DB6-40F5-95FE-910D6F95DFD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05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Any hyperplane can be written as the set of points {\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displaystyle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 {\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vec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 {x}}} satisfying</a:t>
            </a:r>
          </a:p>
          <a:p>
            <a:r>
              <a:rPr lang="en-US" dirty="0">
                <a:effectLst/>
              </a:rPr>
              <a:t>{\</a:t>
            </a:r>
            <a:r>
              <a:rPr lang="en-US" dirty="0" err="1">
                <a:effectLst/>
              </a:rPr>
              <a:t>displaystyle</a:t>
            </a:r>
            <a:r>
              <a:rPr lang="en-US" dirty="0">
                <a:effectLst/>
              </a:rPr>
              <a:t> {\</a:t>
            </a:r>
            <a:r>
              <a:rPr lang="en-US" dirty="0" err="1">
                <a:effectLst/>
              </a:rPr>
              <a:t>vec</a:t>
            </a:r>
            <a:r>
              <a:rPr lang="en-US" dirty="0">
                <a:effectLst/>
              </a:rPr>
              <a:t> {w}}\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{\</a:t>
            </a:r>
            <a:r>
              <a:rPr lang="en-US" dirty="0" err="1">
                <a:effectLst/>
              </a:rPr>
              <a:t>vec</a:t>
            </a:r>
            <a:r>
              <a:rPr lang="en-US" dirty="0">
                <a:effectLst/>
              </a:rPr>
              <a:t> {x}}-b=0,\,}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Maximum-margin hyperplane and margins for an SVM trained with samples from two classes. Samples on the margin are called the support vectors.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where {\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displaystyle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 {\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vec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 {w}}} is the (not necessarily normalized)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  <a:hlinkClick r:id="rId3" tooltip="Normal (geometry)"/>
              </a:rPr>
              <a:t>normal vector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 to the hyperplane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C153D-EA40-441E-A446-8646D1ECDC8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5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A38A2A-DF53-4C21-B980-5FFDFC06DCD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4211A-FFC3-40A9-9BCD-91B10B75973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193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196CB-C8FB-4668-AAEF-4621B19C64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87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A7F0F3-976C-4B58-876A-E2C08D4C7A9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To be valid, the kernel function must satisfy </a:t>
            </a:r>
            <a:r>
              <a:rPr lang="en-US" altLang="en-US" i="1" dirty="0"/>
              <a:t>Mercer’s condition: </a:t>
            </a:r>
            <a:r>
              <a:rPr lang="en-US" altLang="en-US" dirty="0"/>
              <a:t>that the kernel must be equivalent to a dot product in some space.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https://www.quora.com/Why-should-a-kernel-function-satisfy-Mercers-condition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In practical terms, satisfying Mercer’s condition means the kernel matrix is positive semidefinite, which means that the underlying QP for the SVM in dual form has a unique global optimum. In theory, kernels which fail to satisfy the M. Condition are not legitimate dot products in some higher dimensional space.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RBF Kernel: https://en.wikipedia.org/wiki/Radial_basis_function_kernel</a:t>
            </a:r>
          </a:p>
        </p:txBody>
      </p:sp>
    </p:spTree>
    <p:extLst>
      <p:ext uri="{BB962C8B-B14F-4D97-AF65-F5344CB8AC3E}">
        <p14:creationId xmlns:p14="http://schemas.microsoft.com/office/powerpoint/2010/main" val="4090445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03DE30-B63F-4ECC-BE22-05FC6A18412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34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D9865F-FFE7-4522-8C5B-5DF56519CDE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68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C495B0-A20F-4722-9E84-45EA33B02EE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402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1EDDA-3DCC-4347-B520-E3FC2FB149E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5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C703-3DB6-40F5-95FE-910D6F95DFD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02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C703-3DB6-40F5-95FE-910D6F95DFD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75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A5136E-E036-48CE-92EE-8AA1B006752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20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1A1E6-D79D-4480-BBD7-24F8327C2D1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14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http://scott.fortmann-roe.com/docs/BiasVariance.html</a:t>
            </a:r>
          </a:p>
          <a:p>
            <a:endParaRPr lang="en-US" dirty="0"/>
          </a:p>
          <a:p>
            <a:r>
              <a:rPr lang="en-US" dirty="0"/>
              <a:t>“Bias: The error due to bias is taken as the difference between the expected (or average) prediction of our model and the correct value which we are trying to predict.</a:t>
            </a:r>
          </a:p>
          <a:p>
            <a:r>
              <a:rPr lang="en-US" dirty="0"/>
              <a:t> Variance: The error due to variance is taken as the variability of a model prediction for a given data point.”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CC1A-0382-4061-9D8D-BE14D45EEA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9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1A1E6-D79D-4480-BBD7-24F8327C2D1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96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1A1E6-D79D-4480-BBD7-24F8327C2D1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12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http://www.aiaccess.net/English/Glossaries/GlosMod/e_gm_bias_variance.htm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F3A38A-BE67-4B3E-AED1-B132CF0E808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84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From the link above:</a:t>
            </a:r>
          </a:p>
          <a:p>
            <a:r>
              <a:rPr lang="en-US" altLang="en-US" dirty="0"/>
              <a:t>You can only get generalization through assumptions.</a:t>
            </a:r>
          </a:p>
          <a:p>
            <a:r>
              <a:rPr lang="en-US" altLang="en-US" dirty="0"/>
              <a:t>Thus, in order to minimize the MSE, we need to minimize both the bias and the variance. </a:t>
            </a:r>
          </a:p>
          <a:p>
            <a:endParaRPr lang="en-US" altLang="en-US" dirty="0"/>
          </a:p>
          <a:p>
            <a:r>
              <a:rPr lang="en-US" altLang="en-US" dirty="0"/>
              <a:t>However, this is not trivial to do this. </a:t>
            </a:r>
          </a:p>
          <a:p>
            <a:r>
              <a:rPr lang="en-US" altLang="en-US" dirty="0"/>
              <a:t>For instance, just neglecting the input data and predicting the output somehow (e.g., just a constant), would definitely minimize the variance of our predictions: they would be</a:t>
            </a:r>
          </a:p>
          <a:p>
            <a:r>
              <a:rPr lang="en-US" altLang="en-US" dirty="0"/>
              <a:t>always the same, thus the variance would be zero—but the bias of our estimate</a:t>
            </a:r>
          </a:p>
          <a:p>
            <a:r>
              <a:rPr lang="en-US" altLang="en-US" dirty="0"/>
              <a:t>(i.e., the amount we are off the real function) would be tremendously large. On</a:t>
            </a:r>
          </a:p>
          <a:p>
            <a:r>
              <a:rPr lang="en-US" altLang="en-US" dirty="0"/>
              <a:t>the other hand, the neural network could perfectly interpolate the training data,</a:t>
            </a:r>
          </a:p>
          <a:p>
            <a:r>
              <a:rPr lang="en-US" altLang="en-US" dirty="0"/>
              <a:t>i.e., it predict y=t for every data point. This will make the bias term vanish entirely, since the E(y)=f (insert this above into the squared bias term to verify this),</a:t>
            </a:r>
          </a:p>
          <a:p>
            <a:r>
              <a:rPr lang="en-US" altLang="en-US" dirty="0"/>
              <a:t>but the variance term will become equal to the variance of the noise, which may</a:t>
            </a:r>
          </a:p>
          <a:p>
            <a:r>
              <a:rPr lang="en-US" altLang="en-US" dirty="0"/>
              <a:t>be significant (see also Bishop Chapter 9 and the </a:t>
            </a:r>
            <a:r>
              <a:rPr lang="en-US" altLang="en-US" dirty="0" err="1"/>
              <a:t>Geman</a:t>
            </a:r>
            <a:r>
              <a:rPr lang="en-US" altLang="en-US" dirty="0"/>
              <a:t> et al. Paper). In general,</a:t>
            </a:r>
          </a:p>
          <a:p>
            <a:r>
              <a:rPr lang="en-US" altLang="en-US" dirty="0"/>
              <a:t>finding an optimal bias-variance tradeoff is hard, but acceptable solutions can be</a:t>
            </a:r>
          </a:p>
          <a:p>
            <a:r>
              <a:rPr lang="en-US" altLang="en-US" dirty="0"/>
              <a:t>found, e.g., by means of cross validation or regularization.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E1AF5-34DF-4D3F-959F-E6BDDF2840C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12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only get generalization through assumptions.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314866-1103-43AA-9993-45B5593817E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17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simpler classifier or regularization could increase bias and lead to more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13F29A-70E2-4DC2-BC82-9EF3D49BAAB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8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E2F2B4-4ED5-455A-89E4-CB3B53C5315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05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Generative classifiers try to model the data.  Discriminative classifiers try to predict the label.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8FEB9E-D18E-4631-8842-E1506DDB6EB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8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26ACA-980D-416F-AB4C-EC439FEFF81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14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ASK QUESTION – What does the decision boundary look like in this case?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D064E-CA5A-48A6-BFD2-6DE31FE5A2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0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56CC7-87BF-4B02-915F-4A774E2FA13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35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Simple, a good one to try first</a:t>
            </a:r>
          </a:p>
          <a:p>
            <a:endParaRPr lang="en-US" altLang="en-US" dirty="0"/>
          </a:p>
          <a:p>
            <a:r>
              <a:rPr lang="en-US" altLang="en-US" dirty="0"/>
              <a:t>With infinite examples, 1-NN provably has error that is at most twice Bayes optimal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C703-3DB6-40F5-95FE-910D6F95DFD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695ABE-5F83-423C-8143-B120BD70E7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8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https://en.wikipedia.org/wiki/Naive_Bayes_classifier</a:t>
            </a:r>
          </a:p>
          <a:p>
            <a:endParaRPr lang="en-US" altLang="en-US" dirty="0"/>
          </a:p>
          <a:p>
            <a:r>
              <a:rPr lang="en-US" altLang="en-US" dirty="0"/>
              <a:t>Simple thing to try for categorical data</a:t>
            </a:r>
          </a:p>
          <a:p>
            <a:endParaRPr lang="en-US" altLang="en-US" dirty="0"/>
          </a:p>
          <a:p>
            <a:r>
              <a:rPr lang="en-US" altLang="en-US" dirty="0"/>
              <a:t>Very fast to train/test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6AD77-8535-433A-B616-39A41D65A54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9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8FAD-D353-4DE5-B0DE-63D92D099CAB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95946-4F39-4BD7-9BCE-092F0EB6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3E4B-FD8C-4702-B15B-F2E5D7064A9F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BBD5-DF2D-4FA3-924C-B0D34F620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6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483A-1890-4BAD-BF3B-02120DBB22A0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6977-968E-43DD-ADF0-C29A99541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8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16E0B-8413-4D3B-A6D6-2C9C6137D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73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6B681-7284-45A7-B6B4-32A3AAC15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77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483F8-7AD5-4881-97D1-A2150B183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1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9AD9D-7086-4CFE-BC55-E38627EF2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5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EF4E-1BE9-4FFD-A833-A54A5053F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9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6BD31-40E6-4769-A525-B3719EF48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664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308EB-4B69-4E90-B88E-4459E203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28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CECB9-94B3-4655-AC01-1D5C8AD35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1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9DF5-5F4D-4804-BC15-11BED8C0C73E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B723-CEF1-430A-8967-ABA6BDB7F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59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94E0-6C7F-4347-8910-A7086B0F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637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F6BD5-7689-43B5-84A4-3ECA6DE50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16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E634D-D6AA-4DA0-B2CE-381231050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048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6E4CA-5FBE-4E6F-A849-F659F9BB3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66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1934E-A287-4FD7-945A-EB140A0DB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479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B71F-787C-49CC-AA82-2AF0B5EE5AF0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D0D8-63BF-4389-8D78-2A2BDCADF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840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35EE-2DFA-4962-8D7E-87526C4A90FF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C72B-19AF-4257-91B6-CBBF415C3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651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A458-C8CD-49DE-B40C-6A8EFE9AEE78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AFE65-F3FD-4593-A1F0-C02674A3D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29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324A-953F-4CB3-8323-10B5A96CC6EE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1900B-9B71-4AA4-AA37-39C130CE9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498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05B4-EEE2-425D-9DEA-3157AB153054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4C1F-86A7-43A5-9DA6-C441314C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2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609C-81EB-42A8-8629-4A02F2CC5463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0E14B-65BC-43BC-ABCE-0675B794B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16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4235-EFA3-4013-B006-4BFCE733AF9F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7C7A-685F-4583-B935-987B45D85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614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B7D3-1DDB-4C45-9C7E-AACC721D7479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8F2A0-E9B5-4CEB-84C4-5AD2F6FE5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73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A5DA-755B-43C4-B99B-D76D8EE4A5D1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92C0-0FBB-4D41-A37E-CF890A89C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9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6F33-B4D8-474A-9E0A-EF968B1A131F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F1CE-40AB-48AC-B20A-A126A2DC7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984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8FF3-39CE-47FE-A577-13A9B45F49D6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C042-8AD6-47E5-B89A-8786CD6BC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40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9FA7-BA36-44E3-90EE-A4022B9408AB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86CF-865D-47B5-8C94-B4E065DF4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62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8D83-8270-4ABD-86FC-48B8FA9D1DB2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29D04-BA12-49CD-9469-8EB44E7E3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13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06F0-10DA-4309-A230-2964F0B9DFA6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B3AA-996D-46EF-BE97-A7D2BA1FA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E80D-92CB-43E9-BC1D-55E4BDD5BE99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DF6A2-7043-4348-B134-534CCB69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35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FF0B-601F-4DF3-8BE5-AB298CD36104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A2D6-C464-4438-A24B-98841B8B9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74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711E-54AE-4478-81E2-98123907EE3C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5F4C-A890-4904-9E1F-5AE764645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9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51F3-8D16-4816-9C1E-E388E6481A08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ECC9-4DC9-4AF5-BEF5-6A2E7BEB3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528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1A49-04A1-4A12-B1A3-9DBBE03223EC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1867-BEB1-4C6A-94FD-1C9B1ACAE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21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3466-BE41-48FC-A244-6050EFE234E4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8C8C0-0133-4633-AF1F-9BC753363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79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39C1-252F-4D17-B9DA-E400CEA62BA3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DC4-F74E-42B5-9AC5-38C4105B3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82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1964-956C-4DF1-A022-CACB66E77CD0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7158-E1F2-4144-9F7D-FB55B399F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11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B141-A76E-444B-9E40-86B5916C6AE0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A46C5-BB3D-4DA2-9FE3-02301E71B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754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A842-2B28-4152-93EB-9F33E2789A75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BDE1-3302-40A6-B3F7-11D9D32FC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141-29B3-4759-9929-D0B13A5DBA02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6550F-7144-482D-A215-2B82C9410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46C1-5C4D-4A0A-834C-F3ED32EF2717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0390-C072-4DA9-B385-503C92423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1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5727-EA30-4C43-BF3E-BDD49B55458F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9F409-7005-470F-A301-E59423BF1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51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47A6-9E34-4629-A6AC-855166CC5F66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B925-941B-40A2-B4D5-30A6763F3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379A-D750-43A0-8610-8E912163317D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DFBD-9AA8-45D5-A0EE-CCE46F59A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7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A82E468D-3336-4B73-8BB7-180855DBD91E}" type="datetimeFigureOut">
              <a:rPr lang="en-US"/>
              <a:pPr eaLnBrk="1" hangingPunct="1"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ED4ED1DE-3CC7-4B9E-9499-B90DEEA8A692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A39AD192-4BB2-46E1-9EC5-64FE1211024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9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904B2FC-AA99-40D0-A2D4-37C606068496}" type="datetimeFigureOut">
              <a:rPr lang="en-US"/>
              <a:pPr eaLnBrk="1" hangingPunct="1"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8065476-938D-451F-846C-14101677B5C8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7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E2359C5D-7B2B-4F67-94D3-BD9676359142}" type="datetimeFigureOut">
              <a:rPr lang="en-US"/>
              <a:pPr eaLnBrk="1" hangingPunct="1"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578E30F-D35C-4DC9-937C-3590FA4E2B9F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9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image" Target="../media/image20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ed.ac.uk/teaching/courses/mlsc/Notes/Lecture4/BiasVariance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ogle.com/url?sa=i&amp;rct=j&amp;q=&amp;esrc=s&amp;source=images&amp;cd=&amp;cad=rja&amp;uact=8&amp;ved=0ahUKEwiBtuP4wszSAhVr3IMKHbIkBw4QjRwIBw&amp;url=https://duphan.wordpress.com/tag/generative-model/&amp;psig=AFQjCNFVu4g8QBMtI0MjXQHNXMQK-7Lfgg&amp;ust=1489255421586991" TargetMode="Externa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9641FB-3C1F-AE42-A39D-CC1973828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Classification in Machine Learning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BC861C-1DE2-1945-A0CE-7C17BD6B1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Suchismit Mahapatra</a:t>
            </a:r>
          </a:p>
        </p:txBody>
      </p:sp>
    </p:spTree>
    <p:extLst>
      <p:ext uri="{BB962C8B-B14F-4D97-AF65-F5344CB8AC3E}">
        <p14:creationId xmlns:p14="http://schemas.microsoft.com/office/powerpoint/2010/main" val="380911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Classifiers: 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032771"/>
            <a:ext cx="7277100" cy="66278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Find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linear function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separate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classes.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514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752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276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2971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733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2057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743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3124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1676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7800" y="2286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667000" y="2590800"/>
            <a:ext cx="3276600" cy="533400"/>
          </a:xfrm>
          <a:prstGeom prst="line">
            <a:avLst/>
          </a:prstGeom>
          <a:ln w="38100">
            <a:solidFill>
              <a:srgbClr val="CC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12528" y="6581775"/>
            <a:ext cx="16314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C7A4456-284E-4029-B53F-C35B6F2E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examples from class 1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7146079-5A06-4DD3-B32C-069D0D0AC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336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examples from class 2</a:t>
            </a:r>
          </a:p>
        </p:txBody>
      </p:sp>
    </p:spTree>
    <p:extLst>
      <p:ext uri="{BB962C8B-B14F-4D97-AF65-F5344CB8AC3E}">
        <p14:creationId xmlns:p14="http://schemas.microsoft.com/office/powerpoint/2010/main" val="22819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Classifier: Naïve Bayes</a:t>
            </a:r>
          </a:p>
        </p:txBody>
      </p:sp>
      <p:sp>
        <p:nvSpPr>
          <p:cNvPr id="4" name="Oval 3"/>
          <p:cNvSpPr/>
          <p:nvPr/>
        </p:nvSpPr>
        <p:spPr>
          <a:xfrm>
            <a:off x="6321357" y="3581400"/>
            <a:ext cx="5715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216706" y="3581400"/>
            <a:ext cx="545965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073957" y="35814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235757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y</a:t>
            </a:r>
            <a:endParaRPr lang="en-US" sz="1800" baseline="-250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 rot="5400000">
            <a:off x="6683307" y="2762250"/>
            <a:ext cx="8382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4"/>
          </p:cNvCxnSpPr>
          <p:nvPr/>
        </p:nvCxnSpPr>
        <p:spPr>
          <a:xfrm rot="5400000">
            <a:off x="7102407" y="3105150"/>
            <a:ext cx="762000" cy="38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 rot="16200000" flipH="1">
            <a:off x="7521507" y="2724150"/>
            <a:ext cx="7620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0" name="Content Placeholder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Conditional probability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model over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classes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Classifier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E8D92-E651-43D3-B298-4EEEF581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28" y="2056382"/>
            <a:ext cx="574498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F78D3-3C9A-4C17-82A1-2EA71D4C5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28" y="3733800"/>
            <a:ext cx="49434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773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Classifiers: Logistic Regression</a:t>
            </a:r>
          </a:p>
        </p:txBody>
      </p:sp>
      <p:grpSp>
        <p:nvGrpSpPr>
          <p:cNvPr id="83971" name="Group 25"/>
          <p:cNvGrpSpPr>
            <a:grpSpLocks/>
          </p:cNvGrpSpPr>
          <p:nvPr/>
        </p:nvGrpSpPr>
        <p:grpSpPr bwMode="auto">
          <a:xfrm rot="-2034317">
            <a:off x="5443538" y="1241425"/>
            <a:ext cx="2471737" cy="1665288"/>
            <a:chOff x="5334000" y="1447701"/>
            <a:chExt cx="2590800" cy="1665003"/>
          </a:xfrm>
        </p:grpSpPr>
        <p:sp>
          <p:nvSpPr>
            <p:cNvPr id="83990" name="TextBox 15"/>
            <p:cNvSpPr txBox="1">
              <a:spLocks noChangeArrowheads="1"/>
            </p:cNvSpPr>
            <p:nvPr/>
          </p:nvSpPr>
          <p:spPr bwMode="auto">
            <a:xfrm>
              <a:off x="6629400" y="2057400"/>
              <a:ext cx="312906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3991" name="TextBox 16"/>
            <p:cNvSpPr txBox="1">
              <a:spLocks noChangeArrowheads="1"/>
            </p:cNvSpPr>
            <p:nvPr/>
          </p:nvSpPr>
          <p:spPr bwMode="auto">
            <a:xfrm>
              <a:off x="7162800" y="2057400"/>
              <a:ext cx="312906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3992" name="TextBox 17"/>
            <p:cNvSpPr txBox="1">
              <a:spLocks noChangeArrowheads="1"/>
            </p:cNvSpPr>
            <p:nvPr/>
          </p:nvSpPr>
          <p:spPr bwMode="auto">
            <a:xfrm>
              <a:off x="7162800" y="2743312"/>
              <a:ext cx="312906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3993" name="TextBox 18"/>
            <p:cNvSpPr txBox="1">
              <a:spLocks noChangeArrowheads="1"/>
            </p:cNvSpPr>
            <p:nvPr/>
          </p:nvSpPr>
          <p:spPr bwMode="auto">
            <a:xfrm>
              <a:off x="7696200" y="2590887"/>
              <a:ext cx="22860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3994" name="TextBox 19"/>
            <p:cNvSpPr txBox="1">
              <a:spLocks noChangeArrowheads="1"/>
            </p:cNvSpPr>
            <p:nvPr/>
          </p:nvSpPr>
          <p:spPr bwMode="auto">
            <a:xfrm>
              <a:off x="5334000" y="1447701"/>
              <a:ext cx="312906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3995" name="TextBox 20"/>
            <p:cNvSpPr txBox="1">
              <a:spLocks noChangeArrowheads="1"/>
            </p:cNvSpPr>
            <p:nvPr/>
          </p:nvSpPr>
          <p:spPr bwMode="auto">
            <a:xfrm>
              <a:off x="5334000" y="1981188"/>
              <a:ext cx="312906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3996" name="TextBox 21"/>
            <p:cNvSpPr txBox="1">
              <a:spLocks noChangeArrowheads="1"/>
            </p:cNvSpPr>
            <p:nvPr/>
          </p:nvSpPr>
          <p:spPr bwMode="auto">
            <a:xfrm>
              <a:off x="6324600" y="1600126"/>
              <a:ext cx="312906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3997" name="TextBox 22"/>
            <p:cNvSpPr txBox="1">
              <a:spLocks noChangeArrowheads="1"/>
            </p:cNvSpPr>
            <p:nvPr/>
          </p:nvSpPr>
          <p:spPr bwMode="auto">
            <a:xfrm>
              <a:off x="5791200" y="2232689"/>
              <a:ext cx="312906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83972" name="Group 26"/>
          <p:cNvGrpSpPr>
            <a:grpSpLocks/>
          </p:cNvGrpSpPr>
          <p:nvPr/>
        </p:nvGrpSpPr>
        <p:grpSpPr bwMode="auto">
          <a:xfrm rot="-2022685">
            <a:off x="6395304" y="2392214"/>
            <a:ext cx="1679462" cy="1282997"/>
            <a:chOff x="5418989" y="2895688"/>
            <a:chExt cx="1679751" cy="1284237"/>
          </a:xfrm>
        </p:grpSpPr>
        <p:sp>
          <p:nvSpPr>
            <p:cNvPr id="83985" name="TextBox 24"/>
            <p:cNvSpPr txBox="1">
              <a:spLocks noChangeArrowheads="1"/>
            </p:cNvSpPr>
            <p:nvPr/>
          </p:nvSpPr>
          <p:spPr bwMode="auto">
            <a:xfrm>
              <a:off x="6790589" y="3200537"/>
              <a:ext cx="308151" cy="36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3986" name="TextBox 25"/>
            <p:cNvSpPr txBox="1">
              <a:spLocks noChangeArrowheads="1"/>
            </p:cNvSpPr>
            <p:nvPr/>
          </p:nvSpPr>
          <p:spPr bwMode="auto">
            <a:xfrm>
              <a:off x="5418989" y="3429173"/>
              <a:ext cx="308151" cy="36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3987" name="TextBox 26"/>
            <p:cNvSpPr txBox="1">
              <a:spLocks noChangeArrowheads="1"/>
            </p:cNvSpPr>
            <p:nvPr/>
          </p:nvSpPr>
          <p:spPr bwMode="auto">
            <a:xfrm>
              <a:off x="5571389" y="2895688"/>
              <a:ext cx="308151" cy="36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3988" name="TextBox 27"/>
            <p:cNvSpPr txBox="1">
              <a:spLocks noChangeArrowheads="1"/>
            </p:cNvSpPr>
            <p:nvPr/>
          </p:nvSpPr>
          <p:spPr bwMode="auto">
            <a:xfrm>
              <a:off x="6180990" y="3810236"/>
              <a:ext cx="308151" cy="36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3989" name="TextBox 28"/>
            <p:cNvSpPr txBox="1">
              <a:spLocks noChangeArrowheads="1"/>
            </p:cNvSpPr>
            <p:nvPr/>
          </p:nvSpPr>
          <p:spPr bwMode="auto">
            <a:xfrm>
              <a:off x="6257189" y="3124325"/>
              <a:ext cx="308151" cy="36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617913" y="2933700"/>
            <a:ext cx="29733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5105400" y="44196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5" name="TextBox 32"/>
          <p:cNvSpPr txBox="1">
            <a:spLocks noChangeArrowheads="1"/>
          </p:cNvSpPr>
          <p:nvPr/>
        </p:nvSpPr>
        <p:spPr bwMode="auto">
          <a:xfrm>
            <a:off x="4495800" y="3962400"/>
            <a:ext cx="401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anose="020F0502020204030204" pitchFamily="34" charset="0"/>
              </a:rPr>
              <a:t>x2</a:t>
            </a:r>
          </a:p>
        </p:txBody>
      </p:sp>
      <p:sp>
        <p:nvSpPr>
          <p:cNvPr id="83976" name="TextBox 33"/>
          <p:cNvSpPr txBox="1">
            <a:spLocks noChangeArrowheads="1"/>
          </p:cNvSpPr>
          <p:nvPr/>
        </p:nvSpPr>
        <p:spPr bwMode="auto">
          <a:xfrm>
            <a:off x="5334000" y="4495800"/>
            <a:ext cx="4010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anose="020F0502020204030204" pitchFamily="34" charset="0"/>
              </a:rPr>
              <a:t>x1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334000" y="1981200"/>
            <a:ext cx="33528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8" name="TextBox 23"/>
          <p:cNvSpPr txBox="1">
            <a:spLocks noChangeArrowheads="1"/>
          </p:cNvSpPr>
          <p:nvPr/>
        </p:nvSpPr>
        <p:spPr bwMode="auto">
          <a:xfrm>
            <a:off x="4114800" y="2819400"/>
            <a:ext cx="802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anose="020F0502020204030204" pitchFamily="34" charset="0"/>
              </a:rPr>
              <a:t>Height</a:t>
            </a:r>
          </a:p>
        </p:txBody>
      </p:sp>
      <p:sp>
        <p:nvSpPr>
          <p:cNvPr id="83979" name="TextBox 24"/>
          <p:cNvSpPr txBox="1">
            <a:spLocks noChangeArrowheads="1"/>
          </p:cNvSpPr>
          <p:nvPr/>
        </p:nvSpPr>
        <p:spPr bwMode="auto">
          <a:xfrm>
            <a:off x="6096000" y="4495800"/>
            <a:ext cx="1438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anose="020F0502020204030204" pitchFamily="34" charset="0"/>
              </a:rPr>
              <a:t>Pitch of voice</a:t>
            </a:r>
          </a:p>
        </p:txBody>
      </p:sp>
      <p:graphicFrame>
        <p:nvGraphicFramePr>
          <p:cNvPr id="839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40052"/>
              </p:ext>
            </p:extLst>
          </p:nvPr>
        </p:nvGraphicFramePr>
        <p:xfrm>
          <a:off x="477982" y="4377583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55" name="Equation" r:id="rId3" imgW="1727200" imgH="431800" progId="Equation.3">
                  <p:embed/>
                </p:oleObj>
              </mc:Choice>
              <mc:Fallback>
                <p:oleObj name="Equation" r:id="rId3" imgW="1727200" imgH="431800" progId="Equation.3">
                  <p:embed/>
                  <p:pic>
                    <p:nvPicPr>
                      <p:cNvPr id="839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82" y="4377583"/>
                        <a:ext cx="3962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TextBox 35"/>
          <p:cNvSpPr txBox="1">
            <a:spLocks noChangeArrowheads="1"/>
          </p:cNvSpPr>
          <p:nvPr/>
        </p:nvSpPr>
        <p:spPr bwMode="auto">
          <a:xfrm>
            <a:off x="5943600" y="2057400"/>
            <a:ext cx="6479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anose="020F0502020204030204" pitchFamily="34" charset="0"/>
              </a:rPr>
              <a:t>male</a:t>
            </a:r>
          </a:p>
        </p:txBody>
      </p:sp>
      <p:sp>
        <p:nvSpPr>
          <p:cNvPr id="83982" name="TextBox 36"/>
          <p:cNvSpPr txBox="1">
            <a:spLocks noChangeArrowheads="1"/>
          </p:cNvSpPr>
          <p:nvPr/>
        </p:nvSpPr>
        <p:spPr bwMode="auto">
          <a:xfrm>
            <a:off x="6553200" y="3048000"/>
            <a:ext cx="828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Calibri" panose="020F0502020204030204" pitchFamily="34" charset="0"/>
              </a:rPr>
              <a:t>female</a:t>
            </a:r>
          </a:p>
        </p:txBody>
      </p:sp>
      <p:graphicFrame>
        <p:nvGraphicFramePr>
          <p:cNvPr id="839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913571"/>
              </p:ext>
            </p:extLst>
          </p:nvPr>
        </p:nvGraphicFramePr>
        <p:xfrm>
          <a:off x="449407" y="5735112"/>
          <a:ext cx="4019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56" name="Equation" r:id="rId5" imgW="2197100" imgH="228600" progId="Equation.3">
                  <p:embed/>
                </p:oleObj>
              </mc:Choice>
              <mc:Fallback>
                <p:oleObj name="Equation" r:id="rId5" imgW="2197100" imgH="228600" progId="Equation.3">
                  <p:embed/>
                  <p:pic>
                    <p:nvPicPr>
                      <p:cNvPr id="839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07" y="5735112"/>
                        <a:ext cx="4019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4" name="TextBox 43"/>
          <p:cNvSpPr txBox="1">
            <a:spLocks noChangeArrowheads="1"/>
          </p:cNvSpPr>
          <p:nvPr/>
        </p:nvSpPr>
        <p:spPr bwMode="auto">
          <a:xfrm>
            <a:off x="457200" y="1371600"/>
            <a:ext cx="292527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Maximize likelihood </a:t>
            </a:r>
            <a:r>
              <a:rPr lang="en-US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of label given data,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assuming</a:t>
            </a:r>
            <a:r>
              <a:rPr lang="en-US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a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log-linear model</a:t>
            </a:r>
          </a:p>
        </p:txBody>
      </p:sp>
    </p:spTree>
    <p:extLst>
      <p:ext uri="{BB962C8B-B14F-4D97-AF65-F5344CB8AC3E}">
        <p14:creationId xmlns:p14="http://schemas.microsoft.com/office/powerpoint/2010/main" val="12069909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Using Logistic Regression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Quick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simple classifier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(try it first)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Outputs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probabilistic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label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confidence.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 L2 or L1 regularization</a:t>
            </a:r>
          </a:p>
          <a:p>
            <a:pPr lvl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L1 does feature selection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and is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robust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irrelevant features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slower to train.</a:t>
            </a: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881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Classifiers: Linear SVM</a:t>
            </a:r>
          </a:p>
        </p:txBody>
      </p:sp>
      <p:grpSp>
        <p:nvGrpSpPr>
          <p:cNvPr id="86019" name="Group 14"/>
          <p:cNvGrpSpPr>
            <a:grpSpLocks/>
          </p:cNvGrpSpPr>
          <p:nvPr/>
        </p:nvGrpSpPr>
        <p:grpSpPr bwMode="auto">
          <a:xfrm>
            <a:off x="4495800" y="1447800"/>
            <a:ext cx="4038600" cy="3417828"/>
            <a:chOff x="4267200" y="2667000"/>
            <a:chExt cx="4038600" cy="3417272"/>
          </a:xfrm>
        </p:grpSpPr>
        <p:sp>
          <p:nvSpPr>
            <p:cNvPr id="86024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25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26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27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28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29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30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31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6032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6033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6034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6035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6036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039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01072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86040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01072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Calibri" panose="020F050202020403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4724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48200" y="27813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04800" y="1394619"/>
            <a:ext cx="4046706" cy="18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linear function </a:t>
            </a:r>
            <a:br>
              <a:rPr lang="en-US" alt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separate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classes: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sign(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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3255432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Classifiers: Linear SVM</a:t>
            </a:r>
          </a:p>
        </p:txBody>
      </p:sp>
      <p:grpSp>
        <p:nvGrpSpPr>
          <p:cNvPr id="87043" name="Group 14"/>
          <p:cNvGrpSpPr>
            <a:grpSpLocks/>
          </p:cNvGrpSpPr>
          <p:nvPr/>
        </p:nvGrpSpPr>
        <p:grpSpPr bwMode="auto">
          <a:xfrm>
            <a:off x="4495800" y="1447800"/>
            <a:ext cx="4038600" cy="3417828"/>
            <a:chOff x="4267200" y="2667000"/>
            <a:chExt cx="4038600" cy="3417272"/>
          </a:xfrm>
        </p:grpSpPr>
        <p:sp>
          <p:nvSpPr>
            <p:cNvPr id="87052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53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54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55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56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57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58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59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290464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87060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7061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7062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7063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87064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08098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067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01072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87068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01072" cy="36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Calibri" panose="020F050202020403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4724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76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89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987847" y="25495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56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35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E024D56-7501-4DD1-B26C-A018BCD2FBD0}"/>
              </a:ext>
            </a:extLst>
          </p:cNvPr>
          <p:cNvSpPr txBox="1">
            <a:spLocks/>
          </p:cNvSpPr>
          <p:nvPr/>
        </p:nvSpPr>
        <p:spPr bwMode="auto">
          <a:xfrm>
            <a:off x="304800" y="1394619"/>
            <a:ext cx="4046706" cy="18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linear function </a:t>
            </a:r>
            <a:br>
              <a:rPr lang="en-US" alt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separate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classes: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sign(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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b)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F71F3D-BD55-4A6D-AC51-AD990EBA3DAE}"/>
              </a:ext>
            </a:extLst>
          </p:cNvPr>
          <p:cNvSpPr txBox="1">
            <a:spLocks/>
          </p:cNvSpPr>
          <p:nvPr/>
        </p:nvSpPr>
        <p:spPr bwMode="auto">
          <a:xfrm>
            <a:off x="286966" y="3440620"/>
            <a:ext cx="8686800" cy="328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</a:p>
          <a:p>
            <a:pPr marL="0" indent="0">
              <a:buNone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all data points</a:t>
            </a:r>
            <a:endParaRPr lang="en-US" altLang="en-US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hyperplane</a:t>
            </a:r>
            <a:r>
              <a:rPr lang="en-US" alt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 = 0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tangent to hyperplane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  <a:defRPr/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s.t.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produces correct labels for all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altLang="en-US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7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Classifiers: Linear SVM</a:t>
            </a:r>
          </a:p>
        </p:txBody>
      </p:sp>
      <p:grpSp>
        <p:nvGrpSpPr>
          <p:cNvPr id="88067" name="Group 14"/>
          <p:cNvGrpSpPr>
            <a:grpSpLocks/>
          </p:cNvGrpSpPr>
          <p:nvPr/>
        </p:nvGrpSpPr>
        <p:grpSpPr bwMode="auto">
          <a:xfrm>
            <a:off x="4495800" y="1447800"/>
            <a:ext cx="4038600" cy="3417888"/>
            <a:chOff x="4267200" y="2667000"/>
            <a:chExt cx="4038600" cy="3417332"/>
          </a:xfrm>
        </p:grpSpPr>
        <p:sp>
          <p:nvSpPr>
            <p:cNvPr id="88077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8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9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0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1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2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3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4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5" name="TextBox 23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6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7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8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9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90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093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8094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724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76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89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987847" y="255310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56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835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6629400" y="1962150"/>
            <a:ext cx="5334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ED86DE2-E095-4236-866D-AB03C1C403FF}"/>
              </a:ext>
            </a:extLst>
          </p:cNvPr>
          <p:cNvSpPr txBox="1">
            <a:spLocks/>
          </p:cNvSpPr>
          <p:nvPr/>
        </p:nvSpPr>
        <p:spPr bwMode="auto">
          <a:xfrm>
            <a:off x="304800" y="1394619"/>
            <a:ext cx="4046706" cy="18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linear function </a:t>
            </a:r>
            <a:br>
              <a:rPr lang="en-US" alt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separate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classes: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sign(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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b)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9109E65-59A7-43DE-8555-11571A731EB8}"/>
              </a:ext>
            </a:extLst>
          </p:cNvPr>
          <p:cNvSpPr txBox="1">
            <a:spLocks/>
          </p:cNvSpPr>
          <p:nvPr/>
        </p:nvSpPr>
        <p:spPr bwMode="auto">
          <a:xfrm>
            <a:off x="669587" y="5239174"/>
            <a:ext cx="6166188" cy="107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What if my data are not linearly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separable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485B862-02A3-487D-88B6-DEEB911E3EFE}"/>
              </a:ext>
            </a:extLst>
          </p:cNvPr>
          <p:cNvSpPr txBox="1">
            <a:spLocks/>
          </p:cNvSpPr>
          <p:nvPr/>
        </p:nvSpPr>
        <p:spPr bwMode="auto">
          <a:xfrm>
            <a:off x="669587" y="5789617"/>
            <a:ext cx="7539083" cy="8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Introduce flexible ‘hinge’ loss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‘soft-margin’)</a:t>
            </a:r>
            <a:endParaRPr lang="en-US" alt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228600" y="1066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Datasets that are </a:t>
            </a:r>
            <a:r>
              <a:rPr lang="en-US" altLang="zh-CN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linearly separable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work out great:</a:t>
            </a:r>
            <a:b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b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</a:b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zh-CN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But what if the dataset is just too hard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? </a:t>
            </a:r>
          </a:p>
          <a:p>
            <a:pPr marL="0" indent="0"/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We can </a:t>
            </a:r>
            <a:r>
              <a:rPr lang="en-US" altLang="zh-CN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map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it to a </a:t>
            </a:r>
            <a:r>
              <a:rPr lang="en-US" altLang="zh-CN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higher-dimensional space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4267200" y="6324600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6324600" y="632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endParaRPr lang="en-US" altLang="zh-CN" sz="1800" i="1" baseline="300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06538" y="3435493"/>
            <a:ext cx="4286250" cy="423862"/>
            <a:chOff x="1056" y="2322"/>
            <a:chExt cx="2700" cy="267"/>
          </a:xfrm>
        </p:grpSpPr>
        <p:sp>
          <p:nvSpPr>
            <p:cNvPr id="89134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5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6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7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38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9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0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1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2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3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4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5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6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7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094" name="Group 21"/>
          <p:cNvGrpSpPr>
            <a:grpSpLocks/>
          </p:cNvGrpSpPr>
          <p:nvPr/>
        </p:nvGrpSpPr>
        <p:grpSpPr bwMode="auto">
          <a:xfrm>
            <a:off x="1507260" y="1779081"/>
            <a:ext cx="4324350" cy="642938"/>
            <a:chOff x="1056" y="1284"/>
            <a:chExt cx="2724" cy="405"/>
          </a:xfrm>
        </p:grpSpPr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9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0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1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22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3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4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5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6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7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8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9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0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1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2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3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668463" y="4835524"/>
            <a:ext cx="4352925" cy="1827213"/>
            <a:chOff x="1122" y="2874"/>
            <a:chExt cx="2742" cy="1151"/>
          </a:xfrm>
        </p:grpSpPr>
        <p:sp>
          <p:nvSpPr>
            <p:cNvPr id="89098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099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0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01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2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3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4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5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6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7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8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9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0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1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9112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4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5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6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7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9096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Nonlinear SVMs</a:t>
            </a:r>
          </a:p>
        </p:txBody>
      </p:sp>
      <p:sp>
        <p:nvSpPr>
          <p:cNvPr id="89097" name="Text Box 60"/>
          <p:cNvSpPr txBox="1">
            <a:spLocks noChangeArrowheads="1"/>
          </p:cNvSpPr>
          <p:nvPr/>
        </p:nvSpPr>
        <p:spPr bwMode="auto">
          <a:xfrm>
            <a:off x="7424170" y="6525638"/>
            <a:ext cx="1719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 A. Moore</a:t>
            </a:r>
          </a:p>
        </p:txBody>
      </p:sp>
    </p:spTree>
    <p:extLst>
      <p:ext uri="{BB962C8B-B14F-4D97-AF65-F5344CB8AC3E}">
        <p14:creationId xmlns:p14="http://schemas.microsoft.com/office/powerpoint/2010/main" val="1575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2254250" y="3143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 flipV="1">
            <a:off x="633413" y="4754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AutoShape 6"/>
          <p:cNvSpPr>
            <a:spLocks noChangeArrowheads="1"/>
          </p:cNvSpPr>
          <p:nvPr/>
        </p:nvSpPr>
        <p:spPr bwMode="auto">
          <a:xfrm>
            <a:off x="2284413" y="3975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7" name="AutoShape 7"/>
          <p:cNvSpPr>
            <a:spLocks noChangeArrowheads="1"/>
          </p:cNvSpPr>
          <p:nvPr/>
        </p:nvSpPr>
        <p:spPr bwMode="auto">
          <a:xfrm>
            <a:off x="1709738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8" name="AutoShape 8"/>
          <p:cNvSpPr>
            <a:spLocks noChangeArrowheads="1"/>
          </p:cNvSpPr>
          <p:nvPr/>
        </p:nvSpPr>
        <p:spPr bwMode="auto">
          <a:xfrm>
            <a:off x="1862138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9" name="AutoShape 9"/>
          <p:cNvSpPr>
            <a:spLocks noChangeArrowheads="1"/>
          </p:cNvSpPr>
          <p:nvPr/>
        </p:nvSpPr>
        <p:spPr bwMode="auto">
          <a:xfrm>
            <a:off x="2395538" y="535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0" name="AutoShape 10"/>
          <p:cNvSpPr>
            <a:spLocks noChangeArrowheads="1"/>
          </p:cNvSpPr>
          <p:nvPr/>
        </p:nvSpPr>
        <p:spPr bwMode="auto">
          <a:xfrm>
            <a:off x="1976438" y="4021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1481138" y="4649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2" name="AutoShape 12"/>
          <p:cNvSpPr>
            <a:spLocks noChangeArrowheads="1"/>
          </p:cNvSpPr>
          <p:nvPr/>
        </p:nvSpPr>
        <p:spPr bwMode="auto">
          <a:xfrm>
            <a:off x="1900238" y="539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3" name="AutoShape 13"/>
          <p:cNvSpPr>
            <a:spLocks noChangeArrowheads="1"/>
          </p:cNvSpPr>
          <p:nvPr/>
        </p:nvSpPr>
        <p:spPr bwMode="auto">
          <a:xfrm>
            <a:off x="2395538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4" name="AutoShape 14"/>
          <p:cNvSpPr>
            <a:spLocks noChangeArrowheads="1"/>
          </p:cNvSpPr>
          <p:nvPr/>
        </p:nvSpPr>
        <p:spPr bwMode="auto">
          <a:xfrm>
            <a:off x="3297238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5" name="AutoShape 15"/>
          <p:cNvSpPr>
            <a:spLocks noChangeArrowheads="1"/>
          </p:cNvSpPr>
          <p:nvPr/>
        </p:nvSpPr>
        <p:spPr bwMode="auto">
          <a:xfrm>
            <a:off x="3157538" y="5621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6" name="AutoShape 16"/>
          <p:cNvSpPr>
            <a:spLocks noChangeArrowheads="1"/>
          </p:cNvSpPr>
          <p:nvPr/>
        </p:nvSpPr>
        <p:spPr bwMode="auto">
          <a:xfrm>
            <a:off x="909638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7" name="AutoShape 17"/>
          <p:cNvSpPr>
            <a:spLocks noChangeArrowheads="1"/>
          </p:cNvSpPr>
          <p:nvPr/>
        </p:nvSpPr>
        <p:spPr bwMode="auto">
          <a:xfrm>
            <a:off x="2420938" y="5989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8" name="AutoShape 18"/>
          <p:cNvSpPr>
            <a:spLocks noChangeArrowheads="1"/>
          </p:cNvSpPr>
          <p:nvPr/>
        </p:nvSpPr>
        <p:spPr bwMode="auto">
          <a:xfrm>
            <a:off x="3386138" y="514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9" name="AutoShape 19"/>
          <p:cNvSpPr>
            <a:spLocks noChangeArrowheads="1"/>
          </p:cNvSpPr>
          <p:nvPr/>
        </p:nvSpPr>
        <p:spPr bwMode="auto">
          <a:xfrm>
            <a:off x="1449388" y="568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0" name="AutoShape 20"/>
          <p:cNvSpPr>
            <a:spLocks noChangeArrowheads="1"/>
          </p:cNvSpPr>
          <p:nvPr/>
        </p:nvSpPr>
        <p:spPr bwMode="auto">
          <a:xfrm>
            <a:off x="1138238" y="520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1" name="AutoShape 21"/>
          <p:cNvSpPr>
            <a:spLocks noChangeArrowheads="1"/>
          </p:cNvSpPr>
          <p:nvPr/>
        </p:nvSpPr>
        <p:spPr bwMode="auto">
          <a:xfrm>
            <a:off x="1195388" y="3678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2" name="AutoShape 22"/>
          <p:cNvSpPr>
            <a:spLocks noChangeArrowheads="1"/>
          </p:cNvSpPr>
          <p:nvPr/>
        </p:nvSpPr>
        <p:spPr bwMode="auto">
          <a:xfrm>
            <a:off x="2690813" y="4813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3" name="AutoShape 23"/>
          <p:cNvSpPr>
            <a:spLocks noChangeArrowheads="1"/>
          </p:cNvSpPr>
          <p:nvPr/>
        </p:nvSpPr>
        <p:spPr bwMode="auto">
          <a:xfrm>
            <a:off x="2309813" y="4946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4" name="AutoShape 24"/>
          <p:cNvSpPr>
            <a:spLocks noChangeArrowheads="1"/>
          </p:cNvSpPr>
          <p:nvPr/>
        </p:nvSpPr>
        <p:spPr bwMode="auto">
          <a:xfrm>
            <a:off x="2595563" y="370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1300163" y="3794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6" name="AutoShape 26"/>
          <p:cNvSpPr>
            <a:spLocks noChangeArrowheads="1"/>
          </p:cNvSpPr>
          <p:nvPr/>
        </p:nvSpPr>
        <p:spPr bwMode="auto">
          <a:xfrm>
            <a:off x="1347788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7" name="AutoShape 27"/>
          <p:cNvSpPr>
            <a:spLocks noChangeArrowheads="1"/>
          </p:cNvSpPr>
          <p:nvPr/>
        </p:nvSpPr>
        <p:spPr bwMode="auto">
          <a:xfrm>
            <a:off x="3271838" y="3811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8" name="Line 28"/>
          <p:cNvSpPr>
            <a:spLocks noChangeShapeType="1"/>
          </p:cNvSpPr>
          <p:nvPr/>
        </p:nvSpPr>
        <p:spPr bwMode="auto">
          <a:xfrm flipH="1" flipV="1">
            <a:off x="6292850" y="2895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39" name="Line 29"/>
          <p:cNvSpPr>
            <a:spLocks noChangeShapeType="1"/>
          </p:cNvSpPr>
          <p:nvPr/>
        </p:nvSpPr>
        <p:spPr bwMode="auto">
          <a:xfrm>
            <a:off x="6262688" y="4983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40" name="AutoShape 30"/>
          <p:cNvSpPr>
            <a:spLocks noChangeArrowheads="1"/>
          </p:cNvSpPr>
          <p:nvPr/>
        </p:nvSpPr>
        <p:spPr bwMode="auto">
          <a:xfrm>
            <a:off x="6561138" y="4346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1" name="AutoShape 31"/>
          <p:cNvSpPr>
            <a:spLocks noChangeArrowheads="1"/>
          </p:cNvSpPr>
          <p:nvPr/>
        </p:nvSpPr>
        <p:spPr bwMode="auto">
          <a:xfrm>
            <a:off x="5986463" y="4703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2" name="AutoShape 32"/>
          <p:cNvSpPr>
            <a:spLocks noChangeArrowheads="1"/>
          </p:cNvSpPr>
          <p:nvPr/>
        </p:nvSpPr>
        <p:spPr bwMode="auto">
          <a:xfrm>
            <a:off x="636746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3" name="AutoShape 33"/>
          <p:cNvSpPr>
            <a:spLocks noChangeArrowheads="1"/>
          </p:cNvSpPr>
          <p:nvPr/>
        </p:nvSpPr>
        <p:spPr bwMode="auto">
          <a:xfrm>
            <a:off x="718661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4" name="AutoShape 34"/>
          <p:cNvSpPr>
            <a:spLocks noChangeArrowheads="1"/>
          </p:cNvSpPr>
          <p:nvPr/>
        </p:nvSpPr>
        <p:spPr bwMode="auto">
          <a:xfrm>
            <a:off x="6253163" y="4392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5" name="AutoShape 35"/>
          <p:cNvSpPr>
            <a:spLocks noChangeArrowheads="1"/>
          </p:cNvSpPr>
          <p:nvPr/>
        </p:nvSpPr>
        <p:spPr bwMode="auto">
          <a:xfrm>
            <a:off x="6462713" y="466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6" name="AutoShape 36"/>
          <p:cNvSpPr>
            <a:spLocks noChangeArrowheads="1"/>
          </p:cNvSpPr>
          <p:nvPr/>
        </p:nvSpPr>
        <p:spPr bwMode="auto">
          <a:xfrm>
            <a:off x="6691313" y="529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7" name="AutoShape 37"/>
          <p:cNvSpPr>
            <a:spLocks noChangeArrowheads="1"/>
          </p:cNvSpPr>
          <p:nvPr/>
        </p:nvSpPr>
        <p:spPr bwMode="auto">
          <a:xfrm>
            <a:off x="6672263" y="4792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8" name="AutoShape 38"/>
          <p:cNvSpPr>
            <a:spLocks noChangeArrowheads="1"/>
          </p:cNvSpPr>
          <p:nvPr/>
        </p:nvSpPr>
        <p:spPr bwMode="auto">
          <a:xfrm>
            <a:off x="827881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9" name="AutoShape 39"/>
          <p:cNvSpPr>
            <a:spLocks noChangeArrowheads="1"/>
          </p:cNvSpPr>
          <p:nvPr/>
        </p:nvSpPr>
        <p:spPr bwMode="auto">
          <a:xfrm>
            <a:off x="8139113" y="5640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0" name="AutoShape 40"/>
          <p:cNvSpPr>
            <a:spLocks noChangeArrowheads="1"/>
          </p:cNvSpPr>
          <p:nvPr/>
        </p:nvSpPr>
        <p:spPr bwMode="auto">
          <a:xfrm>
            <a:off x="7662863" y="339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1" name="AutoShape 41"/>
          <p:cNvSpPr>
            <a:spLocks noChangeArrowheads="1"/>
          </p:cNvSpPr>
          <p:nvPr/>
        </p:nvSpPr>
        <p:spPr bwMode="auto">
          <a:xfrm>
            <a:off x="7669213" y="4656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2" name="AutoShape 42"/>
          <p:cNvSpPr>
            <a:spLocks noChangeArrowheads="1"/>
          </p:cNvSpPr>
          <p:nvPr/>
        </p:nvSpPr>
        <p:spPr bwMode="auto">
          <a:xfrm>
            <a:off x="8367713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3" name="AutoShape 43"/>
          <p:cNvSpPr>
            <a:spLocks noChangeArrowheads="1"/>
          </p:cNvSpPr>
          <p:nvPr/>
        </p:nvSpPr>
        <p:spPr bwMode="auto">
          <a:xfrm>
            <a:off x="719296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4" name="AutoShape 44"/>
          <p:cNvSpPr>
            <a:spLocks noChangeArrowheads="1"/>
          </p:cNvSpPr>
          <p:nvPr/>
        </p:nvSpPr>
        <p:spPr bwMode="auto">
          <a:xfrm>
            <a:off x="7796213" y="533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5" name="AutoShape 45"/>
          <p:cNvSpPr>
            <a:spLocks noChangeArrowheads="1"/>
          </p:cNvSpPr>
          <p:nvPr/>
        </p:nvSpPr>
        <p:spPr bwMode="auto">
          <a:xfrm>
            <a:off x="7586663" y="3602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6" name="AutoShape 46"/>
          <p:cNvSpPr>
            <a:spLocks noChangeArrowheads="1"/>
          </p:cNvSpPr>
          <p:nvPr/>
        </p:nvSpPr>
        <p:spPr bwMode="auto">
          <a:xfrm>
            <a:off x="6196013" y="5108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7" name="AutoShape 47"/>
          <p:cNvSpPr>
            <a:spLocks noChangeArrowheads="1"/>
          </p:cNvSpPr>
          <p:nvPr/>
        </p:nvSpPr>
        <p:spPr bwMode="auto">
          <a:xfrm>
            <a:off x="5815013" y="5241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8" name="AutoShape 48"/>
          <p:cNvSpPr>
            <a:spLocks noChangeArrowheads="1"/>
          </p:cNvSpPr>
          <p:nvPr/>
        </p:nvSpPr>
        <p:spPr bwMode="auto">
          <a:xfrm>
            <a:off x="7577138" y="3727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9" name="AutoShape 49"/>
          <p:cNvSpPr>
            <a:spLocks noChangeArrowheads="1"/>
          </p:cNvSpPr>
          <p:nvPr/>
        </p:nvSpPr>
        <p:spPr bwMode="auto">
          <a:xfrm>
            <a:off x="7129463" y="325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0" name="AutoShape 50"/>
          <p:cNvSpPr>
            <a:spLocks noChangeArrowheads="1"/>
          </p:cNvSpPr>
          <p:nvPr/>
        </p:nvSpPr>
        <p:spPr bwMode="auto">
          <a:xfrm>
            <a:off x="8253413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1" name="Line 51"/>
          <p:cNvSpPr>
            <a:spLocks noChangeShapeType="1"/>
          </p:cNvSpPr>
          <p:nvPr/>
        </p:nvSpPr>
        <p:spPr bwMode="auto">
          <a:xfrm flipH="1">
            <a:off x="5045075" y="4984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2" name="Line 52"/>
          <p:cNvSpPr>
            <a:spLocks noChangeShapeType="1"/>
          </p:cNvSpPr>
          <p:nvPr/>
        </p:nvSpPr>
        <p:spPr bwMode="auto">
          <a:xfrm>
            <a:off x="6281738" y="3632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3" name="Line 53"/>
          <p:cNvSpPr>
            <a:spLocks noChangeShapeType="1"/>
          </p:cNvSpPr>
          <p:nvPr/>
        </p:nvSpPr>
        <p:spPr bwMode="auto">
          <a:xfrm flipV="1">
            <a:off x="6510338" y="5003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4" name="Line 54"/>
          <p:cNvSpPr>
            <a:spLocks noChangeShapeType="1"/>
          </p:cNvSpPr>
          <p:nvPr/>
        </p:nvSpPr>
        <p:spPr bwMode="auto">
          <a:xfrm flipV="1">
            <a:off x="4814888" y="3670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5" name="Line 55"/>
          <p:cNvSpPr>
            <a:spLocks noChangeShapeType="1"/>
          </p:cNvSpPr>
          <p:nvPr/>
        </p:nvSpPr>
        <p:spPr bwMode="auto">
          <a:xfrm>
            <a:off x="4795838" y="4508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6" name="AutoShape 56"/>
          <p:cNvSpPr>
            <a:spLocks noChangeArrowheads="1"/>
          </p:cNvSpPr>
          <p:nvPr/>
        </p:nvSpPr>
        <p:spPr bwMode="auto">
          <a:xfrm>
            <a:off x="3767138" y="2946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7" name="Text Box 57"/>
          <p:cNvSpPr txBox="1">
            <a:spLocks noChangeArrowheads="1"/>
          </p:cNvSpPr>
          <p:nvPr/>
        </p:nvSpPr>
        <p:spPr bwMode="auto">
          <a:xfrm>
            <a:off x="3767138" y="36322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16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Nonlinear SVMs</a:t>
            </a:r>
          </a:p>
        </p:txBody>
      </p:sp>
      <p:sp>
        <p:nvSpPr>
          <p:cNvPr id="90169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257800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Map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the </a:t>
            </a:r>
            <a:r>
              <a:rPr lang="en-US" altLang="zh-CN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original input space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to some </a:t>
            </a:r>
            <a:r>
              <a:rPr lang="en-US" altLang="zh-CN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higher-dimensional feature space 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where the training set is </a:t>
            </a:r>
            <a:r>
              <a:rPr lang="en-US" altLang="zh-CN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separable</a:t>
            </a: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60" name="Text Box 60">
            <a:extLst>
              <a:ext uri="{FF2B5EF4-FFF2-40B4-BE49-F238E27FC236}">
                <a16:creationId xmlns:a16="http://schemas.microsoft.com/office/drawing/2014/main" id="{71EF2F78-D1D9-0146-97F4-9378B69B3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170" y="6525638"/>
            <a:ext cx="1719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 A. Moore</a:t>
            </a:r>
          </a:p>
        </p:txBody>
      </p:sp>
    </p:spTree>
    <p:extLst>
      <p:ext uri="{BB962C8B-B14F-4D97-AF65-F5344CB8AC3E}">
        <p14:creationId xmlns:p14="http://schemas.microsoft.com/office/powerpoint/2010/main" val="138209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Nonlinear SVMs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Kernel trick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instead of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explicitly computing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lifting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transformation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define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kernel function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 such that: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	       K(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i="1" baseline="-14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i="1" baseline="-12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i="1" baseline="-14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el-GR" alt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i="1" baseline="-12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gives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non-linear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decision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boundary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original feature space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88518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11585092"/>
              </p:ext>
            </p:extLst>
          </p:nvPr>
        </p:nvGraphicFramePr>
        <p:xfrm>
          <a:off x="1143000" y="4010921"/>
          <a:ext cx="6734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9" name="Equation" r:id="rId4" imgW="2768600" imgH="342900" progId="Equation.3">
                  <p:embed/>
                </p:oleObj>
              </mc:Choice>
              <mc:Fallback>
                <p:oleObj name="Equation" r:id="rId4" imgW="2768600" imgH="342900" progId="Equation.3">
                  <p:embed/>
                  <p:pic>
                    <p:nvPicPr>
                      <p:cNvPr id="1088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10921"/>
                        <a:ext cx="6734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496111" y="6257351"/>
            <a:ext cx="8190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Burges,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 Tutorial on Support Vector Machines for Pattern Recognition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 and Knowledge Discovery, 1998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2215B-CB1D-4AC6-8884-BA6D2962BA85}"/>
              </a:ext>
            </a:extLst>
          </p:cNvPr>
          <p:cNvSpPr/>
          <p:nvPr/>
        </p:nvSpPr>
        <p:spPr>
          <a:xfrm>
            <a:off x="533400" y="5638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EBC88-D1BF-4EA7-AE9E-D258D1040E23}"/>
              </a:ext>
            </a:extLst>
          </p:cNvPr>
          <p:cNvSpPr txBox="1"/>
          <p:nvPr/>
        </p:nvSpPr>
        <p:spPr>
          <a:xfrm>
            <a:off x="838200" y="5562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Common kernel function: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Radial basis function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(RBF) kernel</a:t>
            </a:r>
          </a:p>
        </p:txBody>
      </p:sp>
    </p:spTree>
    <p:extLst>
      <p:ext uri="{BB962C8B-B14F-4D97-AF65-F5344CB8AC3E}">
        <p14:creationId xmlns:p14="http://schemas.microsoft.com/office/powerpoint/2010/main" val="41821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B2EA-8909-CA4C-8EC6-11DF0110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56AC-017E-174F-B27F-A376EBFEE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Open Sans"/>
              </a:rPr>
              <a:t>“Machine learning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studies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algorithms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 for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learning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 to do stuff. We might, for instance, be interested in learning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complete a task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,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make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accurate predictions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, or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behave intelligently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. The learning that is being done is always based on some sort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observations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, such as examples…direct experience, or instruction. Thus, machine learning is about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learning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do better 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in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future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 based on what was experienced in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past</a:t>
            </a:r>
            <a:r>
              <a:rPr lang="en-US" sz="2400" dirty="0">
                <a:solidFill>
                  <a:srgbClr val="111111"/>
                </a:solidFill>
                <a:latin typeface="Open Sans"/>
              </a:rPr>
              <a:t>.”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F9DF5-91BD-144A-84FD-B1DB4FEA0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657600"/>
            <a:ext cx="6502400" cy="275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85455-2042-1946-BD50-E42053B67B4F}"/>
              </a:ext>
            </a:extLst>
          </p:cNvPr>
          <p:cNvSpPr txBox="1"/>
          <p:nvPr/>
        </p:nvSpPr>
        <p:spPr>
          <a:xfrm>
            <a:off x="6934200" y="6581775"/>
            <a:ext cx="22093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credit: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datasciencecentral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Nonlinear kernel: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Consider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mapping: 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36170"/>
              </p:ext>
            </p:extLst>
          </p:nvPr>
        </p:nvGraphicFramePr>
        <p:xfrm>
          <a:off x="3661641" y="1512888"/>
          <a:ext cx="1871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27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921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641" y="1512888"/>
                        <a:ext cx="18716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1749425" y="5049838"/>
          <a:ext cx="5230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28" name="Equation" r:id="rId6" imgW="2413000" imgH="482600" progId="Equation.3">
                  <p:embed/>
                </p:oleObj>
              </mc:Choice>
              <mc:Fallback>
                <p:oleObj name="Equation" r:id="rId6" imgW="2413000" imgH="482600" progId="Equation.3">
                  <p:embed/>
                  <p:pic>
                    <p:nvPicPr>
                      <p:cNvPr id="921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5049838"/>
                        <a:ext cx="523081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188368" y="2615406"/>
            <a:ext cx="4352925" cy="1827213"/>
            <a:chOff x="1122" y="2874"/>
            <a:chExt cx="2742" cy="1151"/>
          </a:xfrm>
        </p:grpSpPr>
        <p:sp>
          <p:nvSpPr>
            <p:cNvPr id="92167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68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9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70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1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2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3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4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5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6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7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8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9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0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181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2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3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4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5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6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0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about multi-class SVMs?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Unfortunately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there is no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“definitive” multi-class SVM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Tx/>
              <a:buChar char="•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 practice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we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combine multiple two-class SVMs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Char char="•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One vs. others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Training: learn an SVM for each class vs. the others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Testing: apply each SVM to test example and assign to it the class of the SVM that returns the highest decision value</a:t>
            </a:r>
          </a:p>
          <a:p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One vs. one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Training: learn an SVM for each pair of classes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Testing: each learned SVM “votes” for a class to assign to the test example</a:t>
            </a:r>
          </a:p>
          <a:p>
            <a:pPr>
              <a:buFontTx/>
              <a:buChar char="•"/>
            </a:pPr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7772400" cy="521176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Pros</a:t>
            </a:r>
          </a:p>
          <a:p>
            <a:pPr lvl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Many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publicly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available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SVM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packages</a:t>
            </a:r>
          </a:p>
          <a:p>
            <a:pPr lvl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Kernel-based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framework is very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powerful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flexible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SVMs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work very well in practice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even with very small training sample sizes.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</a:t>
            </a:r>
          </a:p>
          <a:p>
            <a:pPr lvl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No “direct” multi-class SVM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training time,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must compute matrix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kernel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values for every pair of examples.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can take a very long time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for large-scale problems.</a:t>
            </a:r>
          </a:p>
        </p:txBody>
      </p:sp>
    </p:spTree>
    <p:extLst>
      <p:ext uri="{BB962C8B-B14F-4D97-AF65-F5344CB8AC3E}">
        <p14:creationId xmlns:p14="http://schemas.microsoft.com/office/powerpoint/2010/main" val="10332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100"/>
          </a:xfrm>
        </p:spPr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0" y="1603375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Naïve Bayes</a:t>
            </a:r>
          </a:p>
        </p:txBody>
      </p:sp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-31750" y="2613025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Logistic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Regression</a:t>
            </a:r>
          </a:p>
        </p:txBody>
      </p:sp>
      <p:sp>
        <p:nvSpPr>
          <p:cNvPr id="104453" name="TextBox 5"/>
          <p:cNvSpPr txBox="1">
            <a:spLocks noChangeArrowheads="1"/>
          </p:cNvSpPr>
          <p:nvPr/>
        </p:nvSpPr>
        <p:spPr bwMode="auto">
          <a:xfrm>
            <a:off x="0" y="3581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Linear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SVM</a:t>
            </a:r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0" y="54498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Nearest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Neighbor</a:t>
            </a:r>
          </a:p>
        </p:txBody>
      </p:sp>
      <p:sp>
        <p:nvSpPr>
          <p:cNvPr id="104455" name="TextBox 11"/>
          <p:cNvSpPr txBox="1">
            <a:spLocks noChangeArrowheads="1"/>
          </p:cNvSpPr>
          <p:nvPr/>
        </p:nvSpPr>
        <p:spPr bwMode="auto">
          <a:xfrm>
            <a:off x="0" y="45354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Kernelized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SVM</a:t>
            </a:r>
          </a:p>
        </p:txBody>
      </p:sp>
      <p:sp>
        <p:nvSpPr>
          <p:cNvPr id="104456" name="TextBox 13"/>
          <p:cNvSpPr txBox="1">
            <a:spLocks noChangeArrowheads="1"/>
          </p:cNvSpPr>
          <p:nvPr/>
        </p:nvSpPr>
        <p:spPr bwMode="auto">
          <a:xfrm>
            <a:off x="1828800" y="95408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cs typeface="Calibri" panose="020F0502020204030204" pitchFamily="34" charset="0"/>
              </a:rPr>
              <a:t>Learning Objective</a:t>
            </a:r>
          </a:p>
        </p:txBody>
      </p:sp>
      <p:graphicFrame>
        <p:nvGraphicFramePr>
          <p:cNvPr id="104457" name="Object 2"/>
          <p:cNvGraphicFramePr>
            <a:graphicFrameLocks noChangeAspect="1"/>
          </p:cNvGraphicFramePr>
          <p:nvPr/>
        </p:nvGraphicFramePr>
        <p:xfrm>
          <a:off x="1679575" y="1563688"/>
          <a:ext cx="23399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76" name="Equation" r:id="rId3" imgW="2108200" imgH="609600" progId="Equation.3">
                  <p:embed/>
                </p:oleObj>
              </mc:Choice>
              <mc:Fallback>
                <p:oleObj name="Equation" r:id="rId3" imgW="2108200" imgH="609600" progId="Equation.3">
                  <p:embed/>
                  <p:pic>
                    <p:nvPicPr>
                      <p:cNvPr id="1044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563688"/>
                        <a:ext cx="23399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TextBox 15"/>
          <p:cNvSpPr txBox="1">
            <a:spLocks noChangeArrowheads="1"/>
          </p:cNvSpPr>
          <p:nvPr/>
        </p:nvSpPr>
        <p:spPr bwMode="auto">
          <a:xfrm>
            <a:off x="4724400" y="914400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cs typeface="Calibri" panose="020F0502020204030204" pitchFamily="34" charset="0"/>
              </a:rPr>
              <a:t>Training</a:t>
            </a:r>
          </a:p>
        </p:txBody>
      </p:sp>
      <p:graphicFrame>
        <p:nvGraphicFramePr>
          <p:cNvPr id="104459" name="Object 3"/>
          <p:cNvGraphicFramePr>
            <a:graphicFrameLocks noChangeAspect="1"/>
          </p:cNvGraphicFramePr>
          <p:nvPr/>
        </p:nvGraphicFramePr>
        <p:xfrm>
          <a:off x="4343400" y="1563688"/>
          <a:ext cx="2025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77" name="Equation" r:id="rId5" imgW="1816100" imgH="660400" progId="Equation.3">
                  <p:embed/>
                </p:oleObj>
              </mc:Choice>
              <mc:Fallback>
                <p:oleObj name="Equation" r:id="rId5" imgW="1816100" imgH="660400" progId="Equation.3">
                  <p:embed/>
                  <p:pic>
                    <p:nvPicPr>
                      <p:cNvPr id="104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63688"/>
                        <a:ext cx="2025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0" name="TextBox 17"/>
          <p:cNvSpPr txBox="1">
            <a:spLocks noChangeArrowheads="1"/>
          </p:cNvSpPr>
          <p:nvPr/>
        </p:nvSpPr>
        <p:spPr bwMode="auto">
          <a:xfrm>
            <a:off x="6934200" y="925512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cs typeface="Calibri" panose="020F0502020204030204" pitchFamily="34" charset="0"/>
              </a:rPr>
              <a:t>Inference</a:t>
            </a:r>
          </a:p>
        </p:txBody>
      </p:sp>
      <p:graphicFrame>
        <p:nvGraphicFramePr>
          <p:cNvPr id="104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87814"/>
              </p:ext>
            </p:extLst>
          </p:nvPr>
        </p:nvGraphicFramePr>
        <p:xfrm>
          <a:off x="6954838" y="1454150"/>
          <a:ext cx="15033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78" name="Equation" r:id="rId7" imgW="2019300" imgH="1206500" progId="Equation.3">
                  <p:embed/>
                </p:oleObj>
              </mc:Choice>
              <mc:Fallback>
                <p:oleObj name="Equation" r:id="rId7" imgW="2019300" imgH="1206500" progId="Equation.3">
                  <p:embed/>
                  <p:pic>
                    <p:nvPicPr>
                      <p:cNvPr id="104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1454150"/>
                        <a:ext cx="15033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5"/>
          <p:cNvGraphicFramePr>
            <a:graphicFrameLocks noChangeAspect="1"/>
          </p:cNvGraphicFramePr>
          <p:nvPr/>
        </p:nvGraphicFramePr>
        <p:xfrm>
          <a:off x="1682750" y="2582863"/>
          <a:ext cx="26939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79" name="Equation" r:id="rId9" imgW="2425700" imgH="596900" progId="Equation.3">
                  <p:embed/>
                </p:oleObj>
              </mc:Choice>
              <mc:Fallback>
                <p:oleObj name="Equation" r:id="rId9" imgW="2425700" imgH="596900" progId="Equation.3">
                  <p:embed/>
                  <p:pic>
                    <p:nvPicPr>
                      <p:cNvPr id="1044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582863"/>
                        <a:ext cx="26939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3" name="TextBox 21"/>
          <p:cNvSpPr txBox="1">
            <a:spLocks noChangeArrowheads="1"/>
          </p:cNvSpPr>
          <p:nvPr/>
        </p:nvSpPr>
        <p:spPr bwMode="auto">
          <a:xfrm>
            <a:off x="4876800" y="2765425"/>
            <a:ext cx="13398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Calibri" panose="020F0502020204030204" pitchFamily="34" charset="0"/>
              </a:rPr>
              <a:t>Gradient ascent</a:t>
            </a:r>
          </a:p>
        </p:txBody>
      </p:sp>
      <p:graphicFrame>
        <p:nvGraphicFramePr>
          <p:cNvPr id="1044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35278"/>
              </p:ext>
            </p:extLst>
          </p:nvPr>
        </p:nvGraphicFramePr>
        <p:xfrm>
          <a:off x="7413625" y="2765425"/>
          <a:ext cx="8159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80" name="Equation" r:id="rId11" imgW="583947" imgH="203112" progId="Equation.3">
                  <p:embed/>
                </p:oleObj>
              </mc:Choice>
              <mc:Fallback>
                <p:oleObj name="Equation" r:id="rId11" imgW="583947" imgH="203112" progId="Equation.3">
                  <p:embed/>
                  <p:pic>
                    <p:nvPicPr>
                      <p:cNvPr id="1044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2765425"/>
                        <a:ext cx="8159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240265"/>
              </p:ext>
            </p:extLst>
          </p:nvPr>
        </p:nvGraphicFramePr>
        <p:xfrm>
          <a:off x="7391400" y="3733800"/>
          <a:ext cx="877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81" name="Equation" r:id="rId13" imgW="583947" imgH="203112" progId="Equation.3">
                  <p:embed/>
                </p:oleObj>
              </mc:Choice>
              <mc:Fallback>
                <p:oleObj name="Equation" r:id="rId13" imgW="583947" imgH="203112" progId="Equation.3">
                  <p:embed/>
                  <p:pic>
                    <p:nvPicPr>
                      <p:cNvPr id="10446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733800"/>
                        <a:ext cx="877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6" name="TextBox 24"/>
          <p:cNvSpPr txBox="1">
            <a:spLocks noChangeArrowheads="1"/>
          </p:cNvSpPr>
          <p:nvPr/>
        </p:nvSpPr>
        <p:spPr bwMode="auto">
          <a:xfrm>
            <a:off x="4800600" y="3657600"/>
            <a:ext cx="1660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Calibri" panose="020F0502020204030204" pitchFamily="34" charset="0"/>
              </a:rPr>
              <a:t>Linear programming</a:t>
            </a:r>
          </a:p>
        </p:txBody>
      </p:sp>
      <p:graphicFrame>
        <p:nvGraphicFramePr>
          <p:cNvPr id="104467" name="Object 8"/>
          <p:cNvGraphicFramePr>
            <a:graphicFrameLocks noChangeAspect="1"/>
          </p:cNvGraphicFramePr>
          <p:nvPr/>
        </p:nvGraphicFramePr>
        <p:xfrm>
          <a:off x="1897063" y="3429000"/>
          <a:ext cx="19891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82" name="Equation" r:id="rId14" imgW="1790700" imgH="673100" progId="Equation.3">
                  <p:embed/>
                </p:oleObj>
              </mc:Choice>
              <mc:Fallback>
                <p:oleObj name="Equation" r:id="rId14" imgW="1790700" imgH="673100" progId="Equation.3">
                  <p:embed/>
                  <p:pic>
                    <p:nvPicPr>
                      <p:cNvPr id="1044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3429000"/>
                        <a:ext cx="19891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3316288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4303713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0" y="53340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4" name="TextBox 34"/>
          <p:cNvSpPr txBox="1">
            <a:spLocks noChangeArrowheads="1"/>
          </p:cNvSpPr>
          <p:nvPr/>
        </p:nvSpPr>
        <p:spPr bwMode="auto">
          <a:xfrm>
            <a:off x="4876800" y="4572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Calibri" panose="020F0502020204030204" pitchFamily="34" charset="0"/>
              </a:rPr>
              <a:t>Quadratic programming</a:t>
            </a:r>
          </a:p>
        </p:txBody>
      </p:sp>
      <p:sp>
        <p:nvSpPr>
          <p:cNvPr id="104475" name="TextBox 35"/>
          <p:cNvSpPr txBox="1">
            <a:spLocks noChangeArrowheads="1"/>
          </p:cNvSpPr>
          <p:nvPr/>
        </p:nvSpPr>
        <p:spPr bwMode="auto">
          <a:xfrm>
            <a:off x="2003425" y="4648200"/>
            <a:ext cx="1690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complicated to write</a:t>
            </a:r>
          </a:p>
        </p:txBody>
      </p:sp>
      <p:sp>
        <p:nvSpPr>
          <p:cNvPr id="104476" name="TextBox 36"/>
          <p:cNvSpPr txBox="1">
            <a:spLocks noChangeArrowheads="1"/>
          </p:cNvSpPr>
          <p:nvPr/>
        </p:nvSpPr>
        <p:spPr bwMode="auto">
          <a:xfrm>
            <a:off x="1524000" y="5711825"/>
            <a:ext cx="27597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most similar features </a:t>
            </a:r>
            <a:r>
              <a:rPr lang="en-US" altLang="en-US" sz="1400" dirty="0">
                <a:solidFill>
                  <a:srgbClr val="0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same label</a:t>
            </a:r>
            <a:endParaRPr lang="en-US" alt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04477" name="TextBox 37"/>
          <p:cNvSpPr txBox="1">
            <a:spLocks noChangeArrowheads="1"/>
          </p:cNvSpPr>
          <p:nvPr/>
        </p:nvSpPr>
        <p:spPr bwMode="auto">
          <a:xfrm>
            <a:off x="4860925" y="5711825"/>
            <a:ext cx="10570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Calibri" panose="020F0502020204030204" pitchFamily="34" charset="0"/>
              </a:rPr>
              <a:t>Record data</a:t>
            </a:r>
          </a:p>
        </p:txBody>
      </p:sp>
      <p:graphicFrame>
        <p:nvGraphicFramePr>
          <p:cNvPr id="104478" name="Object 9"/>
          <p:cNvGraphicFramePr>
            <a:graphicFrameLocks noChangeAspect="1"/>
          </p:cNvGraphicFramePr>
          <p:nvPr/>
        </p:nvGraphicFramePr>
        <p:xfrm>
          <a:off x="6934200" y="4648200"/>
          <a:ext cx="185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83" name="Equation" r:id="rId16" imgW="1193800" imgH="342900" progId="Equation.3">
                  <p:embed/>
                </p:oleObj>
              </mc:Choice>
              <mc:Fallback>
                <p:oleObj name="Equation" r:id="rId16" imgW="1193800" imgH="342900" progId="Equation.3">
                  <p:embed/>
                  <p:pic>
                    <p:nvPicPr>
                      <p:cNvPr id="1044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1855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9" name="Object 10"/>
          <p:cNvGraphicFramePr>
            <a:graphicFrameLocks noChangeAspect="1"/>
          </p:cNvGraphicFramePr>
          <p:nvPr/>
        </p:nvGraphicFramePr>
        <p:xfrm>
          <a:off x="6540500" y="5461000"/>
          <a:ext cx="2527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84" name="Equation" r:id="rId18" imgW="1625600" imgH="533400" progId="Equation.3">
                  <p:embed/>
                </p:oleObj>
              </mc:Choice>
              <mc:Fallback>
                <p:oleObj name="Equation" r:id="rId18" imgW="1625600" imgH="533400" progId="Equation.3">
                  <p:embed/>
                  <p:pic>
                    <p:nvPicPr>
                      <p:cNvPr id="1044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461000"/>
                        <a:ext cx="2527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80" name="TextBox 33"/>
          <p:cNvSpPr txBox="1">
            <a:spLocks noChangeArrowheads="1"/>
          </p:cNvSpPr>
          <p:nvPr/>
        </p:nvSpPr>
        <p:spPr bwMode="auto">
          <a:xfrm>
            <a:off x="7315200" y="533400"/>
            <a:ext cx="1348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cs typeface="Calibri" panose="020F0502020204030204" pitchFamily="34" charset="0"/>
              </a:rPr>
              <a:t>assuming x in {0 1}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8458200" y="1219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10439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4925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Summary: Classifiers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Nearest-neighbor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classifiers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L1 distance, </a:t>
            </a:r>
            <a:r>
              <a:rPr lang="el-GR" altLang="en-US" dirty="0"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alt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distance, quadratic distance, histogram intersection</a:t>
            </a:r>
          </a:p>
          <a:p>
            <a:pPr>
              <a:buFontTx/>
              <a:buChar char="•"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SVM </a:t>
            </a:r>
            <a:r>
              <a:rPr lang="en-US" altLang="en-US" sz="2400" kern="1200" dirty="0">
                <a:latin typeface="Calibri"/>
              </a:rPr>
              <a:t>classifiers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Linear classifiers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Margin maximization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kernel trick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Multi-class</a:t>
            </a:r>
          </a:p>
          <a:p>
            <a:pPr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course, there are many other classifiers out there</a:t>
            </a:r>
          </a:p>
          <a:p>
            <a:pPr lvl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Neural networks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boosting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decision trees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7600" y="6581775"/>
            <a:ext cx="16314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34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Classifiers: Decision Trees</a:t>
            </a:r>
          </a:p>
        </p:txBody>
      </p:sp>
      <p:grpSp>
        <p:nvGrpSpPr>
          <p:cNvPr id="98307" name="Group 28"/>
          <p:cNvGrpSpPr>
            <a:grpSpLocks/>
          </p:cNvGrpSpPr>
          <p:nvPr/>
        </p:nvGrpSpPr>
        <p:grpSpPr bwMode="auto">
          <a:xfrm>
            <a:off x="2592386" y="2286001"/>
            <a:ext cx="4038600" cy="3417888"/>
            <a:chOff x="4267200" y="2667000"/>
            <a:chExt cx="4038600" cy="3417332"/>
          </a:xfrm>
        </p:grpSpPr>
        <p:sp>
          <p:nvSpPr>
            <p:cNvPr id="98312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3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4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5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6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7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8" name="TextBox 10"/>
            <p:cNvSpPr txBox="1">
              <a:spLocks noChangeArrowheads="1"/>
            </p:cNvSpPr>
            <p:nvPr/>
          </p:nvSpPr>
          <p:spPr bwMode="auto">
            <a:xfrm>
              <a:off x="6316494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9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20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1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2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3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4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5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6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29" name="TextBox 25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98330" name="TextBox 26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3201986" y="3657601"/>
            <a:ext cx="3429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497387" y="4419601"/>
            <a:ext cx="1524000" cy="317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659980" y="2894807"/>
            <a:ext cx="152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963193" y="2894807"/>
            <a:ext cx="1524000" cy="15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23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Adaptive Boosting (AdaBoost)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7A62B1-80CF-8046-9147-0ECE97603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1219200"/>
            <a:ext cx="85471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30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Ideals for a classification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Objective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function: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encodes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right loss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the problem.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Parameterization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takes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advantage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structure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of the problem.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Regularization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good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priors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parameters.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Training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algorithm: can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find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maximize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objective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training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set.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Inference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algorithm: can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solve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for labels that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maximize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objective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function for a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test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example.</a:t>
            </a:r>
          </a:p>
        </p:txBody>
      </p:sp>
    </p:spTree>
    <p:extLst>
      <p:ext uri="{BB962C8B-B14F-4D97-AF65-F5344CB8AC3E}">
        <p14:creationId xmlns:p14="http://schemas.microsoft.com/office/powerpoint/2010/main" val="215321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How to think about classifiers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What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objective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What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How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learned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How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learning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regularized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How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inference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performed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How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How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similarity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defined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b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What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shape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boundary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0439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8042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What to remember about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No free lunch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machine learning algorithms are tools, not dogmas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Try simple classifiers first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Better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 have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smart features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simple classifiers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simple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features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smart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classifiers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increasingly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powerful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classifiers with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more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training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(bias-variance tradeoff)</a:t>
            </a:r>
          </a:p>
          <a:p>
            <a:pPr>
              <a:defRPr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0439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Machine Learning - Topology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3E4744-2ED4-274E-9726-47C1D04AE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227021"/>
          </a:xfrm>
        </p:spPr>
      </p:pic>
    </p:spTree>
    <p:extLst>
      <p:ext uri="{BB962C8B-B14F-4D97-AF65-F5344CB8AC3E}">
        <p14:creationId xmlns:p14="http://schemas.microsoft.com/office/powerpoint/2010/main" val="280330709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Generalization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81000" y="5486400"/>
            <a:ext cx="84582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How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well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does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learned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generalize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from the data it was trained on to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new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test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66800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1828800" y="4724400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5945188" y="4724400"/>
            <a:ext cx="266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2528" y="6581775"/>
            <a:ext cx="16314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84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Generalization Error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863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Bias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Difference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between the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expected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(or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average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our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correct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value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/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Error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due to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inaccurate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assumptions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simplifications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b="1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Variance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Amount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the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estimate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target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function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will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change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different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training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was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581775"/>
            <a:ext cx="16314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54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Bias/variance trade-off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05" y="1295400"/>
            <a:ext cx="4776390" cy="4662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0441" y="6553200"/>
            <a:ext cx="1993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Fortmann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-Roe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79" y="6101255"/>
            <a:ext cx="300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accuracy</a:t>
            </a:r>
          </a:p>
          <a:p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Variance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80035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Generalization Error Effects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43575"/>
          </a:xfrm>
        </p:spPr>
        <p:txBody>
          <a:bodyPr/>
          <a:lstStyle/>
          <a:p>
            <a:pPr eaLnBrk="1" hangingPunct="1"/>
            <a:r>
              <a:rPr lang="en-US" altLang="en-US" sz="2400" b="1" kern="1200" dirty="0" err="1">
                <a:latin typeface="Calibri"/>
              </a:rPr>
              <a:t>Underfitting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too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“simple”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represent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all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relevant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class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characteristics</a:t>
            </a:r>
          </a:p>
          <a:p>
            <a:pPr lvl="1" eaLnBrk="1" hangingPunct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High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bias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few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degrees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freedom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low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variance</a:t>
            </a:r>
          </a:p>
          <a:p>
            <a:pPr lvl="1" eaLnBrk="1" hangingPunct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High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training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error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high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test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581775"/>
            <a:ext cx="16314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27" y="3048000"/>
            <a:ext cx="4376345" cy="26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7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Generalization Error Effects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743575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Overfitting: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too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“complex”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fits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irrelevant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characteristics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noise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in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</a:p>
          <a:p>
            <a:pPr lvl="1" eaLnBrk="1" hangingPunct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Low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bias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many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degrees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freedom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high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variance</a:t>
            </a:r>
          </a:p>
          <a:p>
            <a:pPr lvl="1" eaLnBrk="1" hangingPunct="1"/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Low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training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latin typeface="Calibri"/>
                <a:ea typeface="+mn-ea"/>
                <a:cs typeface="+mn-cs"/>
              </a:rPr>
              <a:t>error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high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1200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test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581775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30" y="3124200"/>
            <a:ext cx="437054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524000"/>
            <a:ext cx="5029200" cy="44958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Models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too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few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parameters</a:t>
            </a:r>
            <a:r>
              <a:rPr lang="en-US" sz="2400" dirty="0"/>
              <a:t> are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inaccurate</a:t>
            </a:r>
            <a:r>
              <a:rPr lang="en-US" sz="2400" dirty="0"/>
              <a:t> because of a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large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bias</a:t>
            </a:r>
            <a:r>
              <a:rPr lang="en-US" sz="2400" dirty="0"/>
              <a:t>.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Not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enough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flexibility</a:t>
            </a:r>
            <a:r>
              <a:rPr lang="en-US" sz="2400" dirty="0"/>
              <a:t>!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Too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many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assumptions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Models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too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many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parameters</a:t>
            </a:r>
            <a:r>
              <a:rPr lang="en-US" sz="2400" dirty="0"/>
              <a:t> are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inaccurate</a:t>
            </a:r>
            <a:r>
              <a:rPr lang="en-US" sz="2400" dirty="0"/>
              <a:t> because of a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large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variance</a:t>
            </a:r>
            <a:r>
              <a:rPr lang="en-US" sz="2400" dirty="0"/>
              <a:t>.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Too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much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sensitivity</a:t>
            </a:r>
            <a:r>
              <a:rPr lang="en-US" sz="2400" dirty="0"/>
              <a:t> to the sample.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Slightly different data -&gt; </a:t>
            </a:r>
            <a:br>
              <a:rPr lang="en-US" sz="2400" dirty="0"/>
            </a:br>
            <a:r>
              <a:rPr lang="en-US" sz="2400" dirty="0"/>
              <a:t>very different function.</a:t>
            </a:r>
          </a:p>
        </p:txBody>
      </p:sp>
      <p:pic>
        <p:nvPicPr>
          <p:cNvPr id="64516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5900"/>
            <a:ext cx="357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0163"/>
            <a:ext cx="35718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0439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47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Trade-off</a:t>
            </a:r>
          </a:p>
        </p:txBody>
      </p:sp>
      <p:sp>
        <p:nvSpPr>
          <p:cNvPr id="65539" name="TextBox 17"/>
          <p:cNvSpPr txBox="1">
            <a:spLocks noChangeArrowheads="1"/>
          </p:cNvSpPr>
          <p:nvPr/>
        </p:nvSpPr>
        <p:spPr bwMode="auto">
          <a:xfrm>
            <a:off x="1600200" y="16002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E(MSE) = noise</a:t>
            </a:r>
            <a:r>
              <a:rPr lang="en-US" altLang="en-US" sz="2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bias</a:t>
            </a:r>
            <a:r>
              <a:rPr lang="en-US" altLang="en-US" sz="2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variance</a:t>
            </a: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304800" y="428761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explanations of bias-variance (also Bishop’s “Neural Networks” book):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http://www.inf.ed.ac.uk/teaching/courses/mlsc/Notes/Lecture4/BiasVariance.pdf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1981200" y="259080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Unavoidable error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205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4267200" y="2590800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Error due to incorrect assumptions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610100" y="2062163"/>
            <a:ext cx="571500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6172200" y="2362200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Error due to variance of training samples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6019800" y="2057400"/>
            <a:ext cx="57150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5538" y="6581775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15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638800" cy="51355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classifier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inherently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better</a:t>
            </a:r>
            <a:r>
              <a:rPr lang="en-US" sz="2400" dirty="0"/>
              <a:t> than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any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other</a:t>
            </a:r>
            <a:r>
              <a:rPr lang="en-US" sz="2400" dirty="0"/>
              <a:t>: you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need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make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assumptions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to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generalize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Three kinds of error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Inherent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unavoidable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Bias</a:t>
            </a:r>
            <a:r>
              <a:rPr lang="en-US" sz="2400" dirty="0"/>
              <a:t>: due to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over-simplifications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Variance</a:t>
            </a:r>
            <a:r>
              <a:rPr lang="en-US" sz="2400" dirty="0"/>
              <a:t>: due to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inability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perfectly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estimate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parameters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limited</a:t>
            </a:r>
            <a:r>
              <a:rPr lang="en-US" sz="2400" dirty="0"/>
              <a:t> data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200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0439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591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reduce variance?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Choose</a:t>
            </a:r>
            <a:r>
              <a:rPr lang="en-US" altLang="en-US" sz="2400" dirty="0"/>
              <a:t> a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simpler</a:t>
            </a:r>
            <a:r>
              <a:rPr lang="en-US" altLang="en-US" sz="2400" dirty="0"/>
              <a:t> classifier</a:t>
            </a:r>
          </a:p>
          <a:p>
            <a:endParaRPr lang="en-US" altLang="en-US" sz="2400" dirty="0"/>
          </a:p>
          <a:p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Regularize</a:t>
            </a:r>
            <a:r>
              <a:rPr lang="en-US" altLang="en-US" sz="2400" dirty="0"/>
              <a:t> the parameters</a:t>
            </a:r>
          </a:p>
          <a:p>
            <a:endParaRPr lang="en-US" altLang="en-US" sz="2400" dirty="0"/>
          </a:p>
          <a:p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Get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more</a:t>
            </a:r>
            <a:r>
              <a:rPr lang="en-US" altLang="en-US" sz="2400" dirty="0"/>
              <a:t> training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0439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3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Image result for generative mod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7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11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“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Learn</a:t>
            </a:r>
            <a:r>
              <a:rPr lang="en-US" dirty="0">
                <a:latin typeface="+mn-lt"/>
              </a:rPr>
              <a:t> the data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boundary</a:t>
            </a:r>
            <a:r>
              <a:rPr lang="en-US" dirty="0">
                <a:latin typeface="+mn-lt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11479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“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Represent</a:t>
            </a:r>
            <a:r>
              <a:rPr lang="en-US" dirty="0">
                <a:latin typeface="+mn-lt"/>
              </a:rPr>
              <a:t> the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dirty="0">
                <a:latin typeface="+mn-lt"/>
              </a:rPr>
              <a:t> +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boundary</a:t>
            </a:r>
            <a:r>
              <a:rPr lang="en-US" dirty="0">
                <a:latin typeface="+mn-lt"/>
              </a:rPr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0F954-F101-43C2-A4ED-DE15F860D100}"/>
              </a:ext>
            </a:extLst>
          </p:cNvPr>
          <p:cNvSpPr txBox="1"/>
          <p:nvPr/>
        </p:nvSpPr>
        <p:spPr>
          <a:xfrm>
            <a:off x="5486400" y="47432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Bayesian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methods:</a:t>
            </a:r>
          </a:p>
          <a:p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Condition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 data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probabilistically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491AF-CCC3-2243-B585-F0F62DD9E008}"/>
              </a:ext>
            </a:extLst>
          </p:cNvPr>
          <p:cNvSpPr txBox="1"/>
          <p:nvPr/>
        </p:nvSpPr>
        <p:spPr>
          <a:xfrm>
            <a:off x="7480147" y="6581775"/>
            <a:ext cx="16638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credit: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evolvingai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1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F611-ADD2-E045-B249-8AF1EB543CC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F7C4-DEEC-B14C-A64B-EE062086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Studies how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automatically learn </a:t>
            </a:r>
            <a:r>
              <a:rPr lang="en-US" sz="2400" dirty="0"/>
              <a:t>to make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accurate</a:t>
            </a:r>
            <a:r>
              <a:rPr lang="en-US" sz="2400" dirty="0"/>
              <a:t> predictions i.e. label data into given categories, based on past observations.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2B251-23CC-1643-A625-CF9F0B9CC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2286000"/>
            <a:ext cx="7299960" cy="3299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A6E30-27AB-3343-8C94-FC043DABB53D}"/>
              </a:ext>
            </a:extLst>
          </p:cNvPr>
          <p:cNvSpPr txBox="1"/>
          <p:nvPr/>
        </p:nvSpPr>
        <p:spPr>
          <a:xfrm>
            <a:off x="7512528" y="6581775"/>
            <a:ext cx="161121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R.Schapire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79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Generative vs. Discriminative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724400" y="1048076"/>
            <a:ext cx="4114800" cy="5486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Generative</a:t>
            </a:r>
            <a:r>
              <a:rPr lang="en-US" altLang="en-US" sz="2400" dirty="0"/>
              <a:t> Models</a:t>
            </a:r>
          </a:p>
          <a:p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Represent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both</a:t>
            </a:r>
            <a:r>
              <a:rPr lang="en-US" altLang="en-US" sz="2400" dirty="0"/>
              <a:t> the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altLang="en-US" sz="2400" dirty="0"/>
              <a:t> and the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labels</a:t>
            </a:r>
          </a:p>
          <a:p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Often</a:t>
            </a:r>
            <a:r>
              <a:rPr lang="en-US" altLang="en-US" sz="2400" dirty="0"/>
              <a:t>, makes use of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conditional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independence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priors</a:t>
            </a:r>
          </a:p>
          <a:p>
            <a:r>
              <a:rPr lang="en-US" altLang="en-US" sz="2400" dirty="0"/>
              <a:t>Examples</a:t>
            </a:r>
          </a:p>
          <a:p>
            <a:pPr lvl="1"/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Naïve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Bayes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classifier</a:t>
            </a:r>
          </a:p>
          <a:p>
            <a:pPr lvl="1"/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Bayesian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network</a:t>
            </a:r>
          </a:p>
          <a:p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Models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altLang="en-US" sz="2400" dirty="0"/>
              <a:t> may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apply</a:t>
            </a:r>
            <a:r>
              <a:rPr lang="en-US" altLang="en-US" sz="2400" dirty="0"/>
              <a:t> to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future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prediction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problems</a:t>
            </a:r>
          </a:p>
          <a:p>
            <a:pPr lvl="1"/>
            <a:endParaRPr lang="en-US" alt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048076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Discriminative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Learn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directly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the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labels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from the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Often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assume a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simple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boundary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(e.g., linear)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Examples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Logistic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regression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SVM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Boosted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decision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trees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Often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easier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a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label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from the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than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to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model</a:t>
            </a: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the 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5537" y="6581775"/>
            <a:ext cx="15335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decisions about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Important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design</a:t>
            </a:r>
            <a:r>
              <a:rPr lang="en-US" sz="2400" dirty="0"/>
              <a:t> decisions:</a:t>
            </a:r>
          </a:p>
          <a:p>
            <a:pPr marL="457200" lvl="1" indent="0">
              <a:buNone/>
            </a:pPr>
            <a:r>
              <a:rPr lang="en-US" sz="2400" dirty="0"/>
              <a:t>1)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What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sz="2400" dirty="0"/>
              <a:t> do I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</a:t>
            </a:r>
            <a:r>
              <a:rPr lang="en-US" sz="2400" dirty="0"/>
              <a:t>?</a:t>
            </a:r>
          </a:p>
          <a:p>
            <a:pPr marL="457200" lvl="1" indent="0">
              <a:buNone/>
            </a:pPr>
            <a:r>
              <a:rPr lang="en-US" sz="2400" dirty="0"/>
              <a:t>2)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How</a:t>
            </a:r>
            <a:r>
              <a:rPr lang="en-US" sz="2400" dirty="0"/>
              <a:t> do I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represent</a:t>
            </a:r>
            <a:r>
              <a:rPr lang="en-US" sz="2400" dirty="0"/>
              <a:t> my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data</a:t>
            </a:r>
            <a:r>
              <a:rPr lang="en-US" sz="2400" dirty="0"/>
              <a:t> ?</a:t>
            </a:r>
          </a:p>
          <a:p>
            <a:pPr marL="457200" lvl="1" indent="0">
              <a:buNone/>
            </a:pPr>
            <a:r>
              <a:rPr lang="en-US" sz="2400" dirty="0"/>
              <a:t>3)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What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classifier</a:t>
            </a:r>
            <a:r>
              <a:rPr lang="en-US" sz="2400" dirty="0"/>
              <a:t> /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regressor</a:t>
            </a:r>
            <a:r>
              <a:rPr lang="en-US" sz="2400" dirty="0"/>
              <a:t> do I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</a:t>
            </a:r>
            <a:r>
              <a:rPr lang="en-US" sz="2400" dirty="0"/>
              <a:t>?</a:t>
            </a:r>
          </a:p>
          <a:p>
            <a:r>
              <a:rPr lang="en-US" sz="2400" dirty="0"/>
              <a:t>These are in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decreasing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order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importance</a:t>
            </a:r>
          </a:p>
          <a:p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Deep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learning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addresses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2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3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simultaneously</a:t>
            </a:r>
            <a:r>
              <a:rPr lang="en-US" sz="2400" dirty="0"/>
              <a:t> (and blurs the boundary between them). </a:t>
            </a:r>
          </a:p>
          <a:p>
            <a:r>
              <a:rPr lang="en-US" sz="2400" dirty="0"/>
              <a:t>You can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take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representation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deep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learning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use</a:t>
            </a:r>
            <a:r>
              <a:rPr lang="en-US" sz="2400" dirty="0"/>
              <a:t> it with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any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classifier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2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Many classifiers to choose from…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K-nearest neighbor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SVM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Naïve Bayes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Bayesian network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Logistic regression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Randomized Forests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Boosted Decision Trees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Restricted Boltzmann Machines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Neural networks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4345" y="2286000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Which</a:t>
            </a:r>
            <a:r>
              <a:rPr lang="en-US" altLang="en-US" sz="3600" dirty="0">
                <a:solidFill>
                  <a:srgbClr val="000000"/>
                </a:solidFill>
                <a:cs typeface="Calibri" panose="020F0502020204030204" pitchFamily="34" charset="0"/>
              </a:rPr>
              <a:t> is the </a:t>
            </a:r>
            <a:r>
              <a:rPr lang="en-US" altLang="en-US" sz="36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best</a:t>
            </a:r>
            <a:r>
              <a:rPr lang="en-US" altLang="en-US" sz="3600" dirty="0">
                <a:solidFill>
                  <a:srgbClr val="000000"/>
                </a:solidFill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985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altLang="en-US" sz="6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6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y</a:t>
            </a: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Training: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Given a </a:t>
            </a:r>
            <a:r>
              <a:rPr 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training set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labeled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examples:</a:t>
            </a:r>
          </a:p>
          <a:p>
            <a:pPr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{(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,y</a:t>
            </a:r>
            <a:r>
              <a:rPr lang="en-US" altLang="en-US" sz="24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…, (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,y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)}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Estimate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function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minimizing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	     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prediction error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training set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Testing: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Apply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unseen test example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output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	     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predicted value </a:t>
            </a:r>
            <a:r>
              <a:rPr lang="en-US" alt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f(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classify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5554663" y="2361667"/>
            <a:ext cx="138259" cy="684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535474" y="2361667"/>
            <a:ext cx="122128" cy="6965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4267200" y="2361667"/>
            <a:ext cx="334892" cy="684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5391332" y="3045879"/>
            <a:ext cx="1582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 (label)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1066800" y="3056676"/>
            <a:ext cx="33719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Prediction function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classifier</a:t>
            </a:r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3916474" y="3056676"/>
            <a:ext cx="1511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2528" y="6581775"/>
            <a:ext cx="16314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4B5FA2-472F-CB40-8BCC-95F48F527B6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621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algn="l" eaLnBrk="1" hangingPunct="1"/>
            <a:r>
              <a:rPr lang="en-GB" altLang="en-US" sz="40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Assign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one of two (or more) classes.</a:t>
            </a:r>
          </a:p>
          <a:p>
            <a:pPr marL="0" indent="0" eaLnBrk="1" hangingPunct="1">
              <a:buNone/>
            </a:pP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decision rule </a:t>
            </a:r>
            <a:r>
              <a:rPr lang="en-GB" altLang="en-US" sz="2400" kern="1200" dirty="0">
                <a:solidFill>
                  <a:srgbClr val="E46C0A"/>
                </a:solidFill>
                <a:latin typeface="Calibri"/>
              </a:rPr>
              <a:t>divides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input space into </a:t>
            </a:r>
            <a:r>
              <a:rPr lang="en-GB" altLang="en-US" sz="2400" kern="1200" dirty="0">
                <a:solidFill>
                  <a:srgbClr val="E46C0A"/>
                </a:solidFill>
                <a:latin typeface="Calibri"/>
              </a:rPr>
              <a:t>decision regions 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separated by </a:t>
            </a:r>
            <a:r>
              <a:rPr lang="en-GB" altLang="en-US" sz="2400" kern="1200" dirty="0">
                <a:solidFill>
                  <a:srgbClr val="E46C0A"/>
                </a:solidFill>
                <a:latin typeface="Calibri"/>
              </a:rPr>
              <a:t>decision boundaries</a:t>
            </a:r>
            <a:r>
              <a:rPr lang="en-GB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74756" name="Picture 7" descr="decision-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19400"/>
            <a:ext cx="44672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0961" y="6552592"/>
            <a:ext cx="96853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518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Classifiers: Nearest neighbor (NN)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60043"/>
            <a:ext cx="8686800" cy="13255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label of the training example nearest to </a:t>
            </a:r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we need is a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distance function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our inputs.</a:t>
            </a:r>
          </a:p>
          <a:p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No training required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does the </a:t>
            </a:r>
            <a:r>
              <a:rPr lang="en-US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decision boundary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like?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514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752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2766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2971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733800"/>
            <a:ext cx="228600" cy="228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2057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743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3124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76800" y="1676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57800" y="2286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57600" y="2235200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 example</a:t>
            </a:r>
          </a:p>
        </p:txBody>
      </p:sp>
      <p:sp>
        <p:nvSpPr>
          <p:cNvPr id="56337" name="TextBox 18"/>
          <p:cNvSpPr txBox="1">
            <a:spLocks noChangeArrowheads="1"/>
          </p:cNvSpPr>
          <p:nvPr/>
        </p:nvSpPr>
        <p:spPr bwMode="auto">
          <a:xfrm>
            <a:off x="990600" y="22860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examples from class 1</a:t>
            </a:r>
          </a:p>
        </p:txBody>
      </p:sp>
      <p:sp>
        <p:nvSpPr>
          <p:cNvPr id="56338" name="TextBox 19"/>
          <p:cNvSpPr txBox="1">
            <a:spLocks noChangeArrowheads="1"/>
          </p:cNvSpPr>
          <p:nvPr/>
        </p:nvSpPr>
        <p:spPr bwMode="auto">
          <a:xfrm>
            <a:off x="6248400" y="21336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Training examples from class 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352800" y="2057400"/>
            <a:ext cx="381000" cy="228600"/>
          </a:xfrm>
          <a:prstGeom prst="straightConnector1">
            <a:avLst/>
          </a:prstGeom>
          <a:ln w="254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3505200" y="2209800"/>
            <a:ext cx="304800" cy="3048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6581775"/>
            <a:ext cx="16314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6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NN Classifier decision boundary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13716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Divides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input </a:t>
            </a:r>
            <a:r>
              <a:rPr lang="en-GB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space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into </a:t>
            </a:r>
            <a:r>
              <a:rPr lang="en-GB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decision regions 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separated by </a:t>
            </a:r>
            <a:r>
              <a:rPr lang="en-GB" altLang="en-US" sz="2400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decision boundaries</a:t>
            </a:r>
            <a:r>
              <a:rPr lang="en-GB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– Voronoi.</a:t>
            </a:r>
          </a:p>
          <a:p>
            <a:pPr marL="0" indent="0"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3600"/>
            <a:ext cx="56308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509821" y="3999267"/>
            <a:ext cx="23418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Voronoi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partitioning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feature space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two-category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 and 3D data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819400" y="6538555"/>
            <a:ext cx="86273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Duda</a:t>
            </a: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756525" y="6477000"/>
            <a:ext cx="11835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71406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438399" y="1"/>
            <a:ext cx="4114801" cy="691516"/>
          </a:xfrm>
        </p:spPr>
        <p:txBody>
          <a:bodyPr/>
          <a:lstStyle/>
          <a:p>
            <a:r>
              <a:rPr lang="en-US" altLang="en-US" sz="3600" dirty="0"/>
              <a:t>k-NN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A50EA9-5477-4FFD-8AF0-6839E5077A80}"/>
              </a:ext>
            </a:extLst>
          </p:cNvPr>
          <p:cNvGrpSpPr/>
          <p:nvPr/>
        </p:nvGrpSpPr>
        <p:grpSpPr>
          <a:xfrm>
            <a:off x="622521" y="838080"/>
            <a:ext cx="3276600" cy="2773004"/>
            <a:chOff x="228600" y="1411153"/>
            <a:chExt cx="4038600" cy="3417888"/>
          </a:xfrm>
        </p:grpSpPr>
        <p:grpSp>
          <p:nvGrpSpPr>
            <p:cNvPr id="76803" name="Group 3"/>
            <p:cNvGrpSpPr>
              <a:grpSpLocks/>
            </p:cNvGrpSpPr>
            <p:nvPr/>
          </p:nvGrpSpPr>
          <p:grpSpPr bwMode="auto">
            <a:xfrm>
              <a:off x="228600" y="1411153"/>
              <a:ext cx="4038600" cy="3417888"/>
              <a:chOff x="4267200" y="2667000"/>
              <a:chExt cx="4038600" cy="3417332"/>
            </a:xfrm>
          </p:grpSpPr>
          <p:sp>
            <p:nvSpPr>
              <p:cNvPr id="76806" name="TextBox 4"/>
              <p:cNvSpPr txBox="1">
                <a:spLocks noChangeArrowheads="1"/>
              </p:cNvSpPr>
              <p:nvPr/>
            </p:nvSpPr>
            <p:spPr bwMode="auto">
              <a:xfrm>
                <a:off x="65532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07" name="TextBox 5"/>
              <p:cNvSpPr txBox="1">
                <a:spLocks noChangeArrowheads="1"/>
              </p:cNvSpPr>
              <p:nvPr/>
            </p:nvSpPr>
            <p:spPr bwMode="auto">
              <a:xfrm>
                <a:off x="70866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08" name="TextBox 6"/>
              <p:cNvSpPr txBox="1">
                <a:spLocks noChangeArrowheads="1"/>
              </p:cNvSpPr>
              <p:nvPr/>
            </p:nvSpPr>
            <p:spPr bwMode="auto">
              <a:xfrm>
                <a:off x="7086600" y="4191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09" name="TextBox 7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228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10" name="TextBox 8"/>
              <p:cNvSpPr txBox="1">
                <a:spLocks noChangeArrowheads="1"/>
              </p:cNvSpPr>
              <p:nvPr/>
            </p:nvSpPr>
            <p:spPr bwMode="auto">
              <a:xfrm>
                <a:off x="5257800" y="2895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11" name="TextBox 9"/>
              <p:cNvSpPr txBox="1">
                <a:spLocks noChangeArrowheads="1"/>
              </p:cNvSpPr>
              <p:nvPr/>
            </p:nvSpPr>
            <p:spPr bwMode="auto">
              <a:xfrm>
                <a:off x="5257800" y="3429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12" name="TextBox 10"/>
              <p:cNvSpPr txBox="1">
                <a:spLocks noChangeArrowheads="1"/>
              </p:cNvSpPr>
              <p:nvPr/>
            </p:nvSpPr>
            <p:spPr bwMode="auto">
              <a:xfrm>
                <a:off x="6248400" y="3048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13" name="TextBox 11"/>
              <p:cNvSpPr txBox="1">
                <a:spLocks noChangeArrowheads="1"/>
              </p:cNvSpPr>
              <p:nvPr/>
            </p:nvSpPr>
            <p:spPr bwMode="auto">
              <a:xfrm>
                <a:off x="5715000" y="3657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814" name="TextBox 12"/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6815" name="TextBox 13"/>
              <p:cNvSpPr txBox="1">
                <a:spLocks noChangeArrowheads="1"/>
              </p:cNvSpPr>
              <p:nvPr/>
            </p:nvSpPr>
            <p:spPr bwMode="auto">
              <a:xfrm>
                <a:off x="6553200" y="44196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6816" name="TextBox 14"/>
              <p:cNvSpPr txBox="1">
                <a:spLocks noChangeArrowheads="1"/>
              </p:cNvSpPr>
              <p:nvPr/>
            </p:nvSpPr>
            <p:spPr bwMode="auto">
              <a:xfrm>
                <a:off x="5181600" y="4648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6817" name="TextBox 15"/>
              <p:cNvSpPr txBox="1">
                <a:spLocks noChangeArrowheads="1"/>
              </p:cNvSpPr>
              <p:nvPr/>
            </p:nvSpPr>
            <p:spPr bwMode="auto">
              <a:xfrm>
                <a:off x="5334000" y="4114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6818" name="TextBox 16"/>
              <p:cNvSpPr txBox="1">
                <a:spLocks noChangeArrowheads="1"/>
              </p:cNvSpPr>
              <p:nvPr/>
            </p:nvSpPr>
            <p:spPr bwMode="auto">
              <a:xfrm>
                <a:off x="5943600" y="5029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6819" name="TextBox 17"/>
              <p:cNvSpPr txBox="1">
                <a:spLocks noChangeArrowheads="1"/>
              </p:cNvSpPr>
              <p:nvPr/>
            </p:nvSpPr>
            <p:spPr bwMode="auto">
              <a:xfrm>
                <a:off x="6019800" y="4343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6820" name="TextBox 18"/>
              <p:cNvSpPr txBox="1">
                <a:spLocks noChangeArrowheads="1"/>
              </p:cNvSpPr>
              <p:nvPr/>
            </p:nvSpPr>
            <p:spPr bwMode="auto">
              <a:xfrm>
                <a:off x="6019800" y="3962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3389555" y="4152658"/>
                <a:ext cx="2972904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876800" y="5638317"/>
                <a:ext cx="3429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823" name="TextBox 21"/>
              <p:cNvSpPr txBox="1">
                <a:spLocks noChangeArrowheads="1"/>
              </p:cNvSpPr>
              <p:nvPr/>
            </p:nvSpPr>
            <p:spPr bwMode="auto">
              <a:xfrm>
                <a:off x="4267200" y="51816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x2</a:t>
                </a:r>
              </a:p>
            </p:txBody>
          </p:sp>
          <p:sp>
            <p:nvSpPr>
              <p:cNvPr id="76824" name="TextBox 22"/>
              <p:cNvSpPr txBox="1">
                <a:spLocks noChangeArrowheads="1"/>
              </p:cNvSpPr>
              <p:nvPr/>
            </p:nvSpPr>
            <p:spPr bwMode="auto">
              <a:xfrm>
                <a:off x="5105400" y="57150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x1</a:t>
                </a:r>
              </a:p>
            </p:txBody>
          </p:sp>
        </p:grp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600200" y="2630353"/>
              <a:ext cx="319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2728913" y="3087553"/>
              <a:ext cx="3190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7FCF10-EB44-487A-828C-2D12C679F325}"/>
              </a:ext>
            </a:extLst>
          </p:cNvPr>
          <p:cNvGrpSpPr/>
          <p:nvPr/>
        </p:nvGrpSpPr>
        <p:grpSpPr>
          <a:xfrm>
            <a:off x="4917332" y="838081"/>
            <a:ext cx="3276600" cy="2773003"/>
            <a:chOff x="4495800" y="1447800"/>
            <a:chExt cx="4038600" cy="3417888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717BC89F-9E9A-46A3-8DD5-DAC8C1B9E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1447800"/>
              <a:ext cx="4038600" cy="3417888"/>
              <a:chOff x="4267200" y="2667000"/>
              <a:chExt cx="4038600" cy="3417332"/>
            </a:xfrm>
          </p:grpSpPr>
          <p:sp>
            <p:nvSpPr>
              <p:cNvPr id="33" name="TextBox 4">
                <a:extLst>
                  <a:ext uri="{FF2B5EF4-FFF2-40B4-BE49-F238E27FC236}">
                    <a16:creationId xmlns:a16="http://schemas.microsoft.com/office/drawing/2014/main" id="{41BEFD37-6A7A-4241-A57B-BED5110C3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1CDFD999-1A9D-4EA9-AA9B-4AA62D524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5" name="TextBox 6">
                <a:extLst>
                  <a:ext uri="{FF2B5EF4-FFF2-40B4-BE49-F238E27FC236}">
                    <a16:creationId xmlns:a16="http://schemas.microsoft.com/office/drawing/2014/main" id="{B229118F-321B-477D-A8FE-804EB0B1E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4191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12FB4F02-C3BA-4928-B7F2-0D72B1E39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228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id="{27335A2E-C7CC-4D68-AF7B-53C06F2DA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2895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8" name="TextBox 9">
                <a:extLst>
                  <a:ext uri="{FF2B5EF4-FFF2-40B4-BE49-F238E27FC236}">
                    <a16:creationId xmlns:a16="http://schemas.microsoft.com/office/drawing/2014/main" id="{AE74C34E-9C55-46EE-B996-60A1638F0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429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9" name="TextBox 10">
                <a:extLst>
                  <a:ext uri="{FF2B5EF4-FFF2-40B4-BE49-F238E27FC236}">
                    <a16:creationId xmlns:a16="http://schemas.microsoft.com/office/drawing/2014/main" id="{F0FE93A9-B975-4D7F-AC3B-87B4C567E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3048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5920F850-4C16-4A09-AB83-E8648E9FEB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3657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41" name="TextBox 12">
                <a:extLst>
                  <a:ext uri="{FF2B5EF4-FFF2-40B4-BE49-F238E27FC236}">
                    <a16:creationId xmlns:a16="http://schemas.microsoft.com/office/drawing/2014/main" id="{A2217333-3DE1-42F3-8993-755BDA248F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2" name="TextBox 13">
                <a:extLst>
                  <a:ext uri="{FF2B5EF4-FFF2-40B4-BE49-F238E27FC236}">
                    <a16:creationId xmlns:a16="http://schemas.microsoft.com/office/drawing/2014/main" id="{39DC9B14-A704-4F61-BD8A-8426F6813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44196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3" name="TextBox 14">
                <a:extLst>
                  <a:ext uri="{FF2B5EF4-FFF2-40B4-BE49-F238E27FC236}">
                    <a16:creationId xmlns:a16="http://schemas.microsoft.com/office/drawing/2014/main" id="{06E5EB3B-6F6B-4D89-8AE7-483E6F0B5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4648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4" name="TextBox 15">
                <a:extLst>
                  <a:ext uri="{FF2B5EF4-FFF2-40B4-BE49-F238E27FC236}">
                    <a16:creationId xmlns:a16="http://schemas.microsoft.com/office/drawing/2014/main" id="{2F6F7236-92A4-4397-BAC0-9349E086C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4114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5" name="TextBox 16">
                <a:extLst>
                  <a:ext uri="{FF2B5EF4-FFF2-40B4-BE49-F238E27FC236}">
                    <a16:creationId xmlns:a16="http://schemas.microsoft.com/office/drawing/2014/main" id="{489B9023-ED0F-4436-9753-08189E376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5029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6" name="TextBox 17">
                <a:extLst>
                  <a:ext uri="{FF2B5EF4-FFF2-40B4-BE49-F238E27FC236}">
                    <a16:creationId xmlns:a16="http://schemas.microsoft.com/office/drawing/2014/main" id="{EEB774DF-6F90-4540-8DB9-1A9DE41F74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4343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47" name="TextBox 18">
                <a:extLst>
                  <a:ext uri="{FF2B5EF4-FFF2-40B4-BE49-F238E27FC236}">
                    <a16:creationId xmlns:a16="http://schemas.microsoft.com/office/drawing/2014/main" id="{9A3A4060-D805-498B-9BD9-4FE87E7B9E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3962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FA5EF4D-5994-4BB6-AB68-EBFF5F5849C5}"/>
                  </a:ext>
                </a:extLst>
              </p:cNvPr>
              <p:cNvCxnSpPr/>
              <p:nvPr/>
            </p:nvCxnSpPr>
            <p:spPr>
              <a:xfrm rot="5400000" flipH="1" flipV="1">
                <a:off x="3389555" y="4152658"/>
                <a:ext cx="2972904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3505925-5AA4-4D3E-BCD5-C86963CAF475}"/>
                  </a:ext>
                </a:extLst>
              </p:cNvPr>
              <p:cNvCxnSpPr/>
              <p:nvPr/>
            </p:nvCxnSpPr>
            <p:spPr>
              <a:xfrm flipV="1">
                <a:off x="4876800" y="5638317"/>
                <a:ext cx="3429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21">
                <a:extLst>
                  <a:ext uri="{FF2B5EF4-FFF2-40B4-BE49-F238E27FC236}">
                    <a16:creationId xmlns:a16="http://schemas.microsoft.com/office/drawing/2014/main" id="{B65DD270-00F6-4473-9E2D-8EB93F248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51816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x2</a:t>
                </a:r>
              </a:p>
            </p:txBody>
          </p:sp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223A1697-9ED3-499A-B1CF-3977165810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400" y="57150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x1</a:t>
                </a:r>
              </a:p>
            </p:txBody>
          </p:sp>
        </p:grp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06395E08-E244-402F-93A1-FFF0BD5B2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667000"/>
              <a:ext cx="319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E9C5ACC8-9098-4EA3-A380-87B794B4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3" y="3124200"/>
              <a:ext cx="3190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5E353F-1FC3-4205-B410-9C245E349013}"/>
                </a:ext>
              </a:extLst>
            </p:cNvPr>
            <p:cNvSpPr/>
            <p:nvPr/>
          </p:nvSpPr>
          <p:spPr>
            <a:xfrm>
              <a:off x="5867400" y="2438400"/>
              <a:ext cx="3810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6768588-F58A-4A86-A561-D959F9DD1965}"/>
                </a:ext>
              </a:extLst>
            </p:cNvPr>
            <p:cNvSpPr/>
            <p:nvPr/>
          </p:nvSpPr>
          <p:spPr>
            <a:xfrm>
              <a:off x="6781800" y="3048000"/>
              <a:ext cx="533400" cy="6096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D19D303-388A-4C15-8953-BC80495FCF66}"/>
              </a:ext>
            </a:extLst>
          </p:cNvPr>
          <p:cNvSpPr txBox="1">
            <a:spLocks/>
          </p:cNvSpPr>
          <p:nvPr/>
        </p:nvSpPr>
        <p:spPr bwMode="auto">
          <a:xfrm>
            <a:off x="6929168" y="584712"/>
            <a:ext cx="2096479" cy="7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 kern="0" dirty="0"/>
              <a:t>1-nearest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8FDD32-BA6E-4D70-8121-F0B571BD3941}"/>
              </a:ext>
            </a:extLst>
          </p:cNvPr>
          <p:cNvGrpSpPr/>
          <p:nvPr/>
        </p:nvGrpSpPr>
        <p:grpSpPr>
          <a:xfrm>
            <a:off x="637112" y="3887950"/>
            <a:ext cx="3291475" cy="2785592"/>
            <a:chOff x="4495800" y="1447800"/>
            <a:chExt cx="4038600" cy="3417888"/>
          </a:xfrm>
        </p:grpSpPr>
        <p:grpSp>
          <p:nvGrpSpPr>
            <p:cNvPr id="54" name="Group 3">
              <a:extLst>
                <a:ext uri="{FF2B5EF4-FFF2-40B4-BE49-F238E27FC236}">
                  <a16:creationId xmlns:a16="http://schemas.microsoft.com/office/drawing/2014/main" id="{8F9603C8-475C-410C-BDB7-713F4F09B1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1447800"/>
              <a:ext cx="4038600" cy="3417888"/>
              <a:chOff x="4267200" y="2667000"/>
              <a:chExt cx="4038600" cy="3417332"/>
            </a:xfrm>
          </p:grpSpPr>
          <p:sp>
            <p:nvSpPr>
              <p:cNvPr id="59" name="TextBox 4">
                <a:extLst>
                  <a:ext uri="{FF2B5EF4-FFF2-40B4-BE49-F238E27FC236}">
                    <a16:creationId xmlns:a16="http://schemas.microsoft.com/office/drawing/2014/main" id="{2E97B880-69A5-41A6-832C-9434F7E36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0" name="TextBox 5">
                <a:extLst>
                  <a:ext uri="{FF2B5EF4-FFF2-40B4-BE49-F238E27FC236}">
                    <a16:creationId xmlns:a16="http://schemas.microsoft.com/office/drawing/2014/main" id="{08CFA6C6-BB6F-4E53-B7C7-0A081A247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1" name="TextBox 6">
                <a:extLst>
                  <a:ext uri="{FF2B5EF4-FFF2-40B4-BE49-F238E27FC236}">
                    <a16:creationId xmlns:a16="http://schemas.microsoft.com/office/drawing/2014/main" id="{0CF2A335-CE1F-40FD-9580-4AC332CDC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4191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2" name="TextBox 7">
                <a:extLst>
                  <a:ext uri="{FF2B5EF4-FFF2-40B4-BE49-F238E27FC236}">
                    <a16:creationId xmlns:a16="http://schemas.microsoft.com/office/drawing/2014/main" id="{772F222C-120A-4548-92FE-77948D95A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228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3" name="TextBox 8">
                <a:extLst>
                  <a:ext uri="{FF2B5EF4-FFF2-40B4-BE49-F238E27FC236}">
                    <a16:creationId xmlns:a16="http://schemas.microsoft.com/office/drawing/2014/main" id="{38684AA7-4273-4FA0-8B46-CB77206462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2895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4" name="TextBox 9">
                <a:extLst>
                  <a:ext uri="{FF2B5EF4-FFF2-40B4-BE49-F238E27FC236}">
                    <a16:creationId xmlns:a16="http://schemas.microsoft.com/office/drawing/2014/main" id="{9F4F4A58-3EB3-422A-AA69-11FF6F565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429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5" name="TextBox 10">
                <a:extLst>
                  <a:ext uri="{FF2B5EF4-FFF2-40B4-BE49-F238E27FC236}">
                    <a16:creationId xmlns:a16="http://schemas.microsoft.com/office/drawing/2014/main" id="{73353E4B-92A7-41A4-973C-1E7A93B22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3048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6" name="TextBox 11">
                <a:extLst>
                  <a:ext uri="{FF2B5EF4-FFF2-40B4-BE49-F238E27FC236}">
                    <a16:creationId xmlns:a16="http://schemas.microsoft.com/office/drawing/2014/main" id="{5CA15B7F-A8AC-41FD-9D7C-AD8520DB0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3657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67" name="TextBox 12">
                <a:extLst>
                  <a:ext uri="{FF2B5EF4-FFF2-40B4-BE49-F238E27FC236}">
                    <a16:creationId xmlns:a16="http://schemas.microsoft.com/office/drawing/2014/main" id="{613C3CC7-47BF-4F1C-916C-63DF229F2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68" name="TextBox 13">
                <a:extLst>
                  <a:ext uri="{FF2B5EF4-FFF2-40B4-BE49-F238E27FC236}">
                    <a16:creationId xmlns:a16="http://schemas.microsoft.com/office/drawing/2014/main" id="{3663AC9A-0385-4E36-9287-7932EDD1BB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44196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69" name="TextBox 14">
                <a:extLst>
                  <a:ext uri="{FF2B5EF4-FFF2-40B4-BE49-F238E27FC236}">
                    <a16:creationId xmlns:a16="http://schemas.microsoft.com/office/drawing/2014/main" id="{E9660A9A-8F0B-457B-8CD7-8A89F615B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4648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0" name="TextBox 15">
                <a:extLst>
                  <a:ext uri="{FF2B5EF4-FFF2-40B4-BE49-F238E27FC236}">
                    <a16:creationId xmlns:a16="http://schemas.microsoft.com/office/drawing/2014/main" id="{FE36CCEE-22AF-406F-AEE3-FD4D7DE28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4114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1" name="TextBox 16">
                <a:extLst>
                  <a:ext uri="{FF2B5EF4-FFF2-40B4-BE49-F238E27FC236}">
                    <a16:creationId xmlns:a16="http://schemas.microsoft.com/office/drawing/2014/main" id="{D89C7FAC-D4FC-406E-8380-649904007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5029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2" name="TextBox 17">
                <a:extLst>
                  <a:ext uri="{FF2B5EF4-FFF2-40B4-BE49-F238E27FC236}">
                    <a16:creationId xmlns:a16="http://schemas.microsoft.com/office/drawing/2014/main" id="{0DDA7714-3DD9-42C1-88BD-6BEC81728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4343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73" name="TextBox 18">
                <a:extLst>
                  <a:ext uri="{FF2B5EF4-FFF2-40B4-BE49-F238E27FC236}">
                    <a16:creationId xmlns:a16="http://schemas.microsoft.com/office/drawing/2014/main" id="{040B0988-4738-4DD0-A50D-02CBDB27B7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3962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2C08A677-43A6-42A8-B764-211E7343EC10}"/>
                  </a:ext>
                </a:extLst>
              </p:cNvPr>
              <p:cNvCxnSpPr/>
              <p:nvPr/>
            </p:nvCxnSpPr>
            <p:spPr>
              <a:xfrm rot="5400000" flipH="1" flipV="1">
                <a:off x="3389555" y="4152658"/>
                <a:ext cx="2972904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CC712C1-CD75-407F-B2EE-F7F50802C2C6}"/>
                  </a:ext>
                </a:extLst>
              </p:cNvPr>
              <p:cNvCxnSpPr/>
              <p:nvPr/>
            </p:nvCxnSpPr>
            <p:spPr>
              <a:xfrm flipV="1">
                <a:off x="4876800" y="5638317"/>
                <a:ext cx="3429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21">
                <a:extLst>
                  <a:ext uri="{FF2B5EF4-FFF2-40B4-BE49-F238E27FC236}">
                    <a16:creationId xmlns:a16="http://schemas.microsoft.com/office/drawing/2014/main" id="{711D7C19-5548-4EBE-BEC8-98D52299C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51816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x2</a:t>
                </a:r>
              </a:p>
            </p:txBody>
          </p:sp>
          <p:sp>
            <p:nvSpPr>
              <p:cNvPr id="77" name="TextBox 22">
                <a:extLst>
                  <a:ext uri="{FF2B5EF4-FFF2-40B4-BE49-F238E27FC236}">
                    <a16:creationId xmlns:a16="http://schemas.microsoft.com/office/drawing/2014/main" id="{C5AF9F3F-6371-42B2-A8F7-433D82A03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400" y="57150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x1</a:t>
                </a:r>
              </a:p>
            </p:txBody>
          </p:sp>
        </p:grpSp>
        <p:sp>
          <p:nvSpPr>
            <p:cNvPr id="55" name="TextBox 23">
              <a:extLst>
                <a:ext uri="{FF2B5EF4-FFF2-40B4-BE49-F238E27FC236}">
                  <a16:creationId xmlns:a16="http://schemas.microsoft.com/office/drawing/2014/main" id="{7620E4E0-A75B-4D37-A43B-AF4B624FB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667000"/>
              <a:ext cx="319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6" name="TextBox 28">
              <a:extLst>
                <a:ext uri="{FF2B5EF4-FFF2-40B4-BE49-F238E27FC236}">
                  <a16:creationId xmlns:a16="http://schemas.microsoft.com/office/drawing/2014/main" id="{C34D567E-BCC9-4854-B789-68C766F7F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3" y="3124200"/>
              <a:ext cx="3190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B2D01C8-5ADD-4680-A2FA-6815DCC82880}"/>
                </a:ext>
              </a:extLst>
            </p:cNvPr>
            <p:cNvSpPr/>
            <p:nvPr/>
          </p:nvSpPr>
          <p:spPr>
            <a:xfrm>
              <a:off x="5486400" y="2438400"/>
              <a:ext cx="1066800" cy="914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7165CBF-288F-4950-99F8-B2F540337AD1}"/>
                </a:ext>
              </a:extLst>
            </p:cNvPr>
            <p:cNvSpPr/>
            <p:nvPr/>
          </p:nvSpPr>
          <p:spPr>
            <a:xfrm>
              <a:off x="6248400" y="2971800"/>
              <a:ext cx="1447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CAF27927-4D31-442D-BB20-22DA8C16B6EF}"/>
              </a:ext>
            </a:extLst>
          </p:cNvPr>
          <p:cNvSpPr txBox="1">
            <a:spLocks/>
          </p:cNvSpPr>
          <p:nvPr/>
        </p:nvSpPr>
        <p:spPr bwMode="auto">
          <a:xfrm>
            <a:off x="2653200" y="3743982"/>
            <a:ext cx="2096479" cy="7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 kern="0" dirty="0"/>
              <a:t>3-nearest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C43FC6D-41A1-458F-B125-66AB6EFFF04C}"/>
              </a:ext>
            </a:extLst>
          </p:cNvPr>
          <p:cNvGrpSpPr/>
          <p:nvPr/>
        </p:nvGrpSpPr>
        <p:grpSpPr>
          <a:xfrm>
            <a:off x="4913899" y="3867491"/>
            <a:ext cx="3326948" cy="2815614"/>
            <a:chOff x="4495800" y="1447800"/>
            <a:chExt cx="4038600" cy="3417888"/>
          </a:xfrm>
        </p:grpSpPr>
        <p:grpSp>
          <p:nvGrpSpPr>
            <p:cNvPr id="80" name="Group 3">
              <a:extLst>
                <a:ext uri="{FF2B5EF4-FFF2-40B4-BE49-F238E27FC236}">
                  <a16:creationId xmlns:a16="http://schemas.microsoft.com/office/drawing/2014/main" id="{602DC4F3-8B8D-41F9-88B1-E1B971B6E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1447800"/>
              <a:ext cx="4038600" cy="3417888"/>
              <a:chOff x="4267200" y="2667000"/>
              <a:chExt cx="4038600" cy="3417332"/>
            </a:xfrm>
          </p:grpSpPr>
          <p:sp>
            <p:nvSpPr>
              <p:cNvPr id="85" name="TextBox 4">
                <a:extLst>
                  <a:ext uri="{FF2B5EF4-FFF2-40B4-BE49-F238E27FC236}">
                    <a16:creationId xmlns:a16="http://schemas.microsoft.com/office/drawing/2014/main" id="{17207DCB-663B-4956-AF6B-2C33A87BD6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6" name="TextBox 5">
                <a:extLst>
                  <a:ext uri="{FF2B5EF4-FFF2-40B4-BE49-F238E27FC236}">
                    <a16:creationId xmlns:a16="http://schemas.microsoft.com/office/drawing/2014/main" id="{2B22704B-88F2-4906-BABC-5551C46229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35052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7" name="TextBox 6">
                <a:extLst>
                  <a:ext uri="{FF2B5EF4-FFF2-40B4-BE49-F238E27FC236}">
                    <a16:creationId xmlns:a16="http://schemas.microsoft.com/office/drawing/2014/main" id="{256B34CF-92E3-4B25-A7B0-B01413374E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4191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8" name="TextBox 7">
                <a:extLst>
                  <a:ext uri="{FF2B5EF4-FFF2-40B4-BE49-F238E27FC236}">
                    <a16:creationId xmlns:a16="http://schemas.microsoft.com/office/drawing/2014/main" id="{1E8E7BE7-33DD-494E-B8C9-89F88228D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228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9" name="TextBox 8">
                <a:extLst>
                  <a:ext uri="{FF2B5EF4-FFF2-40B4-BE49-F238E27FC236}">
                    <a16:creationId xmlns:a16="http://schemas.microsoft.com/office/drawing/2014/main" id="{88B80420-5C50-4AEC-8DAE-132DF37957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2895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90" name="TextBox 9">
                <a:extLst>
                  <a:ext uri="{FF2B5EF4-FFF2-40B4-BE49-F238E27FC236}">
                    <a16:creationId xmlns:a16="http://schemas.microsoft.com/office/drawing/2014/main" id="{09E356D1-74F5-4B86-92AC-75E03646EC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429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91" name="TextBox 10">
                <a:extLst>
                  <a:ext uri="{FF2B5EF4-FFF2-40B4-BE49-F238E27FC236}">
                    <a16:creationId xmlns:a16="http://schemas.microsoft.com/office/drawing/2014/main" id="{EE46008A-6674-4D09-9988-A73030254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30480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92" name="TextBox 11">
                <a:extLst>
                  <a:ext uri="{FF2B5EF4-FFF2-40B4-BE49-F238E27FC236}">
                    <a16:creationId xmlns:a16="http://schemas.microsoft.com/office/drawing/2014/main" id="{1809A2AF-A102-44C6-A7AC-C8D282F9B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3657600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93" name="TextBox 12">
                <a:extLst>
                  <a:ext uri="{FF2B5EF4-FFF2-40B4-BE49-F238E27FC236}">
                    <a16:creationId xmlns:a16="http://schemas.microsoft.com/office/drawing/2014/main" id="{612A61C1-089B-41A2-A775-5E895F905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94" name="TextBox 13">
                <a:extLst>
                  <a:ext uri="{FF2B5EF4-FFF2-40B4-BE49-F238E27FC236}">
                    <a16:creationId xmlns:a16="http://schemas.microsoft.com/office/drawing/2014/main" id="{0303DC02-3AAA-4EC3-92E3-B6119232A2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44196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95" name="TextBox 14">
                <a:extLst>
                  <a:ext uri="{FF2B5EF4-FFF2-40B4-BE49-F238E27FC236}">
                    <a16:creationId xmlns:a16="http://schemas.microsoft.com/office/drawing/2014/main" id="{72D17032-6DA9-49D4-9FCB-BC4DBF872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4648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96" name="TextBox 15">
                <a:extLst>
                  <a:ext uri="{FF2B5EF4-FFF2-40B4-BE49-F238E27FC236}">
                    <a16:creationId xmlns:a16="http://schemas.microsoft.com/office/drawing/2014/main" id="{F386A54C-6FAE-4D59-A51E-D7F01F77B1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41148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97" name="TextBox 16">
                <a:extLst>
                  <a:ext uri="{FF2B5EF4-FFF2-40B4-BE49-F238E27FC236}">
                    <a16:creationId xmlns:a16="http://schemas.microsoft.com/office/drawing/2014/main" id="{1F9F217A-55C5-47C5-A37C-675739924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50292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98" name="TextBox 17">
                <a:extLst>
                  <a:ext uri="{FF2B5EF4-FFF2-40B4-BE49-F238E27FC236}">
                    <a16:creationId xmlns:a16="http://schemas.microsoft.com/office/drawing/2014/main" id="{521BF76F-B700-43D7-98B8-8D345F114B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4343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99" name="TextBox 18">
                <a:extLst>
                  <a:ext uri="{FF2B5EF4-FFF2-40B4-BE49-F238E27FC236}">
                    <a16:creationId xmlns:a16="http://schemas.microsoft.com/office/drawing/2014/main" id="{12DD4858-391B-41BF-BA55-087A21075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3962400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476E33B3-E51F-4899-BB72-178FF7F3CD85}"/>
                  </a:ext>
                </a:extLst>
              </p:cNvPr>
              <p:cNvCxnSpPr/>
              <p:nvPr/>
            </p:nvCxnSpPr>
            <p:spPr>
              <a:xfrm rot="5400000" flipH="1" flipV="1">
                <a:off x="3389555" y="4152658"/>
                <a:ext cx="2972904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D1EDEFDC-A3F2-4CD5-A787-BF87542E5822}"/>
                  </a:ext>
                </a:extLst>
              </p:cNvPr>
              <p:cNvCxnSpPr/>
              <p:nvPr/>
            </p:nvCxnSpPr>
            <p:spPr>
              <a:xfrm flipV="1">
                <a:off x="4876800" y="5638317"/>
                <a:ext cx="3429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21">
                <a:extLst>
                  <a:ext uri="{FF2B5EF4-FFF2-40B4-BE49-F238E27FC236}">
                    <a16:creationId xmlns:a16="http://schemas.microsoft.com/office/drawing/2014/main" id="{DDE8909B-C17E-4BDC-837A-A1B2C2B65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51816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x2</a:t>
                </a:r>
              </a:p>
            </p:txBody>
          </p:sp>
          <p:sp>
            <p:nvSpPr>
              <p:cNvPr id="103" name="TextBox 22">
                <a:extLst>
                  <a:ext uri="{FF2B5EF4-FFF2-40B4-BE49-F238E27FC236}">
                    <a16:creationId xmlns:a16="http://schemas.microsoft.com/office/drawing/2014/main" id="{7034C39E-6FC2-4CB8-9FAC-04B9D26A4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5400" y="571500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x1</a:t>
                </a:r>
              </a:p>
            </p:txBody>
          </p:sp>
        </p:grpSp>
        <p:sp>
          <p:nvSpPr>
            <p:cNvPr id="81" name="TextBox 23">
              <a:extLst>
                <a:ext uri="{FF2B5EF4-FFF2-40B4-BE49-F238E27FC236}">
                  <a16:creationId xmlns:a16="http://schemas.microsoft.com/office/drawing/2014/main" id="{CFE0232C-99F8-4640-9AAF-573C2D7C4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2667000"/>
              <a:ext cx="319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2" name="TextBox 28">
              <a:extLst>
                <a:ext uri="{FF2B5EF4-FFF2-40B4-BE49-F238E27FC236}">
                  <a16:creationId xmlns:a16="http://schemas.microsoft.com/office/drawing/2014/main" id="{969BB916-E0BB-46FE-9D97-C0D86A3E9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3" y="3124200"/>
              <a:ext cx="3190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A1A04EC-37B8-4794-8CBE-A1DA34C47AB6}"/>
                </a:ext>
              </a:extLst>
            </p:cNvPr>
            <p:cNvSpPr/>
            <p:nvPr/>
          </p:nvSpPr>
          <p:spPr>
            <a:xfrm rot="2565105">
              <a:off x="5334000" y="2286000"/>
              <a:ext cx="1447800" cy="1143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CEB72C8-8486-4466-BF30-BC3C89AC03A8}"/>
                </a:ext>
              </a:extLst>
            </p:cNvPr>
            <p:cNvSpPr/>
            <p:nvPr/>
          </p:nvSpPr>
          <p:spPr>
            <a:xfrm>
              <a:off x="6096000" y="2743200"/>
              <a:ext cx="2209800" cy="914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4" name="Title 1">
            <a:extLst>
              <a:ext uri="{FF2B5EF4-FFF2-40B4-BE49-F238E27FC236}">
                <a16:creationId xmlns:a16="http://schemas.microsoft.com/office/drawing/2014/main" id="{CD9A390D-CBB7-47C5-AAAD-97B6CB3A4C6F}"/>
              </a:ext>
            </a:extLst>
          </p:cNvPr>
          <p:cNvSpPr txBox="1">
            <a:spLocks/>
          </p:cNvSpPr>
          <p:nvPr/>
        </p:nvSpPr>
        <p:spPr bwMode="auto">
          <a:xfrm>
            <a:off x="7057647" y="3739219"/>
            <a:ext cx="2096479" cy="7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 kern="0" dirty="0"/>
              <a:t>5-nearest</a:t>
            </a:r>
          </a:p>
        </p:txBody>
      </p:sp>
    </p:spTree>
    <p:extLst>
      <p:ext uri="{BB962C8B-B14F-4D97-AF65-F5344CB8AC3E}">
        <p14:creationId xmlns:p14="http://schemas.microsoft.com/office/powerpoint/2010/main" val="4321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8" grpId="0"/>
      <p:bldP spid="104" grpId="0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34149</TotalTime>
  <Words>2309</Words>
  <Application>Microsoft Macintosh PowerPoint</Application>
  <PresentationFormat>On-screen Show (4:3)</PresentationFormat>
  <Paragraphs>534</Paragraphs>
  <Slides>42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宋体</vt:lpstr>
      <vt:lpstr>Arial</vt:lpstr>
      <vt:lpstr>Calibri</vt:lpstr>
      <vt:lpstr>Open Sans</vt:lpstr>
      <vt:lpstr>Symbol</vt:lpstr>
      <vt:lpstr>Times</vt:lpstr>
      <vt:lpstr>Times New Roman</vt:lpstr>
      <vt:lpstr>Wingdings</vt:lpstr>
      <vt:lpstr>8_Office Theme</vt:lpstr>
      <vt:lpstr>Default Design</vt:lpstr>
      <vt:lpstr>10_Office Theme</vt:lpstr>
      <vt:lpstr>11_Office Theme</vt:lpstr>
      <vt:lpstr>Equation</vt:lpstr>
      <vt:lpstr>Classification in Machine Learning</vt:lpstr>
      <vt:lpstr>What is Machine Learning</vt:lpstr>
      <vt:lpstr>Machine Learning - Topology</vt:lpstr>
      <vt:lpstr>Classification</vt:lpstr>
      <vt:lpstr>PowerPoint Presentation</vt:lpstr>
      <vt:lpstr>Classification</vt:lpstr>
      <vt:lpstr>Classifiers: Nearest neighbor (NN)</vt:lpstr>
      <vt:lpstr>NN Classifier decision boundary</vt:lpstr>
      <vt:lpstr>k-NN</vt:lpstr>
      <vt:lpstr>Classifiers: Linear</vt:lpstr>
      <vt:lpstr>Classifier: Naïve Bayes</vt:lpstr>
      <vt:lpstr>Classifiers: Logistic Regression</vt:lpstr>
      <vt:lpstr>Using Logistic Regression</vt:lpstr>
      <vt:lpstr>Classifiers: Linear SVM</vt:lpstr>
      <vt:lpstr>Classifiers: Linear SVM</vt:lpstr>
      <vt:lpstr>Classifiers: Linear SVM</vt:lpstr>
      <vt:lpstr>Nonlinear SVMs</vt:lpstr>
      <vt:lpstr>Nonlinear SVMs</vt:lpstr>
      <vt:lpstr>Nonlinear SVMs</vt:lpstr>
      <vt:lpstr>Nonlinear kernel: Example</vt:lpstr>
      <vt:lpstr>What about multi-class SVMs?</vt:lpstr>
      <vt:lpstr>SVMs: Pros and cons</vt:lpstr>
      <vt:lpstr>Comparison</vt:lpstr>
      <vt:lpstr>Summary: Classifiers</vt:lpstr>
      <vt:lpstr>Classifiers: Decision Trees</vt:lpstr>
      <vt:lpstr>Adaptive Boosting (AdaBoost) </vt:lpstr>
      <vt:lpstr>Ideals for a classification algorithm</vt:lpstr>
      <vt:lpstr>How to think about classifiers</vt:lpstr>
      <vt:lpstr>What to remember about classifiers</vt:lpstr>
      <vt:lpstr>Generalization</vt:lpstr>
      <vt:lpstr>Generalization Error</vt:lpstr>
      <vt:lpstr>Bias/variance trade-off</vt:lpstr>
      <vt:lpstr>Generalization Error Effects</vt:lpstr>
      <vt:lpstr>Generalization Error Effects</vt:lpstr>
      <vt:lpstr>Bias-Variance Trade-off</vt:lpstr>
      <vt:lpstr>Bias-Variance Trade-off</vt:lpstr>
      <vt:lpstr>Remember…</vt:lpstr>
      <vt:lpstr>How to reduce variance?</vt:lpstr>
      <vt:lpstr>PowerPoint Presentation</vt:lpstr>
      <vt:lpstr>Generative vs. Discriminative</vt:lpstr>
      <vt:lpstr>Making decisions about data</vt:lpstr>
      <vt:lpstr>Many classifiers to choose from…</vt:lpstr>
    </vt:vector>
  </TitlesOfParts>
  <Company>U.C. Berkeley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</dc:title>
  <dc:creator>Aaron Bobick</dc:creator>
  <cp:lastModifiedBy>Suchismit Mahapatra</cp:lastModifiedBy>
  <cp:revision>500</cp:revision>
  <dcterms:created xsi:type="dcterms:W3CDTF">2002-05-13T23:53:31Z</dcterms:created>
  <dcterms:modified xsi:type="dcterms:W3CDTF">2018-10-03T19:59:43Z</dcterms:modified>
</cp:coreProperties>
</file>